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4845" r:id="rId3"/>
    <p:sldId id="273" r:id="rId4"/>
    <p:sldId id="4850" r:id="rId5"/>
    <p:sldId id="4849" r:id="rId6"/>
    <p:sldId id="4852" r:id="rId7"/>
    <p:sldId id="282" r:id="rId8"/>
    <p:sldId id="283" r:id="rId9"/>
    <p:sldId id="284" r:id="rId10"/>
    <p:sldId id="285" r:id="rId11"/>
    <p:sldId id="262" r:id="rId12"/>
    <p:sldId id="294" r:id="rId13"/>
    <p:sldId id="295" r:id="rId14"/>
    <p:sldId id="291" r:id="rId15"/>
    <p:sldId id="289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162" autoAdjust="0"/>
  </p:normalViewPr>
  <p:slideViewPr>
    <p:cSldViewPr snapToGrid="0" showGuides="1">
      <p:cViewPr varScale="1">
        <p:scale>
          <a:sx n="67" d="100"/>
          <a:sy n="67" d="100"/>
        </p:scale>
        <p:origin x="82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818736-4267-4DA6-8DAC-8FAD17F58D9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B6B483-A204-4803-BE06-BC0B49730A92}">
      <dgm:prSet custT="1"/>
      <dgm:spPr/>
      <dgm:t>
        <a:bodyPr/>
        <a:lstStyle/>
        <a:p>
          <a:r>
            <a:rPr lang="en-US" sz="1800" b="1" dirty="0"/>
            <a:t>NTDs are the most common conditions affecting the poorest 500 million people living in Africa. </a:t>
          </a:r>
        </a:p>
      </dgm:t>
    </dgm:pt>
    <dgm:pt modelId="{4EA88B4B-72A7-471A-8F56-B15E8DB0A288}" type="parTrans" cxnId="{16D95038-96F7-4881-8BBF-529877A7C615}">
      <dgm:prSet/>
      <dgm:spPr/>
      <dgm:t>
        <a:bodyPr/>
        <a:lstStyle/>
        <a:p>
          <a:endParaRPr lang="en-US" sz="1800" b="1"/>
        </a:p>
      </dgm:t>
    </dgm:pt>
    <dgm:pt modelId="{E7586B4E-D515-4627-ABC1-77ADAE299A54}" type="sibTrans" cxnId="{16D95038-96F7-4881-8BBF-529877A7C615}">
      <dgm:prSet/>
      <dgm:spPr/>
      <dgm:t>
        <a:bodyPr/>
        <a:lstStyle/>
        <a:p>
          <a:endParaRPr lang="en-US" sz="1800" b="1"/>
        </a:p>
      </dgm:t>
    </dgm:pt>
    <dgm:pt modelId="{F60F0BD6-09B5-49DE-BBBA-CDE9C7E74461}">
      <dgm:prSet custT="1"/>
      <dgm:spPr/>
      <dgm:t>
        <a:bodyPr/>
        <a:lstStyle/>
        <a:p>
          <a:r>
            <a:rPr lang="en-US" sz="1800" b="1" dirty="0"/>
            <a:t>NTDs are a group of 13 major disabling conditions distributed throughout Africa.</a:t>
          </a:r>
        </a:p>
      </dgm:t>
    </dgm:pt>
    <dgm:pt modelId="{F83D1F32-1155-4986-BC98-822B5476FC20}" type="parTrans" cxnId="{68B21BD3-A31F-42EA-98AD-5FF2BD29D50A}">
      <dgm:prSet/>
      <dgm:spPr/>
      <dgm:t>
        <a:bodyPr/>
        <a:lstStyle/>
        <a:p>
          <a:endParaRPr lang="en-US" sz="1800" b="1"/>
        </a:p>
      </dgm:t>
    </dgm:pt>
    <dgm:pt modelId="{867F44C7-685A-40FC-BC8F-6C7974CEDD2D}" type="sibTrans" cxnId="{68B21BD3-A31F-42EA-98AD-5FF2BD29D50A}">
      <dgm:prSet/>
      <dgm:spPr/>
      <dgm:t>
        <a:bodyPr/>
        <a:lstStyle/>
        <a:p>
          <a:endParaRPr lang="en-US" sz="1800" b="1"/>
        </a:p>
      </dgm:t>
    </dgm:pt>
    <dgm:pt modelId="{45FB3BC8-F0AF-4201-BA00-BD040F67D75A}">
      <dgm:prSet custT="1"/>
      <dgm:spPr/>
      <dgm:t>
        <a:bodyPr/>
        <a:lstStyle/>
        <a:p>
          <a:r>
            <a:rPr lang="en-US" sz="1800" b="1" dirty="0"/>
            <a:t>Many African countries are host to half of all pathogens defined as NTDs by the World Health </a:t>
          </a:r>
          <a:r>
            <a:rPr lang="en-US" sz="1800" b="1" dirty="0" err="1"/>
            <a:t>Organisation</a:t>
          </a:r>
          <a:r>
            <a:rPr lang="en-US" sz="1800" b="1" dirty="0"/>
            <a:t>. </a:t>
          </a:r>
        </a:p>
      </dgm:t>
    </dgm:pt>
    <dgm:pt modelId="{D1491251-FF5D-4273-9523-9D699CBD1A15}" type="parTrans" cxnId="{6FFDFBA7-85E6-4CAA-B46D-CDF22BF81BE9}">
      <dgm:prSet/>
      <dgm:spPr/>
      <dgm:t>
        <a:bodyPr/>
        <a:lstStyle/>
        <a:p>
          <a:endParaRPr lang="en-US" sz="1800" b="1"/>
        </a:p>
      </dgm:t>
    </dgm:pt>
    <dgm:pt modelId="{09FD8A56-1E4B-419B-9AE8-A22CBF77B938}" type="sibTrans" cxnId="{6FFDFBA7-85E6-4CAA-B46D-CDF22BF81BE9}">
      <dgm:prSet/>
      <dgm:spPr/>
      <dgm:t>
        <a:bodyPr/>
        <a:lstStyle/>
        <a:p>
          <a:endParaRPr lang="en-US" sz="1800" b="1"/>
        </a:p>
      </dgm:t>
    </dgm:pt>
    <dgm:pt modelId="{18AC52ED-B218-47BF-94DE-CBF498BEC834}">
      <dgm:prSet custT="1"/>
      <dgm:spPr/>
      <dgm:t>
        <a:bodyPr/>
        <a:lstStyle/>
        <a:p>
          <a:r>
            <a:rPr lang="en-US" sz="1800" b="1" dirty="0"/>
            <a:t>Together, NTDs produce a burden of disease that may be equivalent to half of the malaria disease burden of Africa and more than double that caused by tuberculosis.</a:t>
          </a:r>
        </a:p>
      </dgm:t>
    </dgm:pt>
    <dgm:pt modelId="{C5382A94-914C-415D-AB17-6A161948B127}" type="parTrans" cxnId="{2AAB4CFD-97E6-44BE-9C64-9EF0FDF438A3}">
      <dgm:prSet/>
      <dgm:spPr/>
      <dgm:t>
        <a:bodyPr/>
        <a:lstStyle/>
        <a:p>
          <a:endParaRPr lang="en-US" sz="1800" b="1"/>
        </a:p>
      </dgm:t>
    </dgm:pt>
    <dgm:pt modelId="{489240A5-BF09-4512-B26B-B8570ADA3A6C}" type="sibTrans" cxnId="{2AAB4CFD-97E6-44BE-9C64-9EF0FDF438A3}">
      <dgm:prSet/>
      <dgm:spPr/>
      <dgm:t>
        <a:bodyPr/>
        <a:lstStyle/>
        <a:p>
          <a:endParaRPr lang="en-US" sz="1800" b="1"/>
        </a:p>
      </dgm:t>
    </dgm:pt>
    <dgm:pt modelId="{C17F869D-E854-4E95-B87E-0C94C5FFF65F}" type="pres">
      <dgm:prSet presAssocID="{96818736-4267-4DA6-8DAC-8FAD17F58D9D}" presName="linear" presStyleCnt="0">
        <dgm:presLayoutVars>
          <dgm:animLvl val="lvl"/>
          <dgm:resizeHandles val="exact"/>
        </dgm:presLayoutVars>
      </dgm:prSet>
      <dgm:spPr/>
    </dgm:pt>
    <dgm:pt modelId="{258E463A-5F9D-4063-9E13-E787651F3DBA}" type="pres">
      <dgm:prSet presAssocID="{3EB6B483-A204-4803-BE06-BC0B49730A9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C066742-7626-4B9D-ABD7-A64FC158FEF6}" type="pres">
      <dgm:prSet presAssocID="{E7586B4E-D515-4627-ABC1-77ADAE299A54}" presName="spacer" presStyleCnt="0"/>
      <dgm:spPr/>
    </dgm:pt>
    <dgm:pt modelId="{1E0A954B-856C-495C-A937-860D16525DC6}" type="pres">
      <dgm:prSet presAssocID="{F60F0BD6-09B5-49DE-BBBA-CDE9C7E7446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C552387-C233-4D2A-8259-F4C9C53A7B0A}" type="pres">
      <dgm:prSet presAssocID="{867F44C7-685A-40FC-BC8F-6C7974CEDD2D}" presName="spacer" presStyleCnt="0"/>
      <dgm:spPr/>
    </dgm:pt>
    <dgm:pt modelId="{33B56692-CAFA-4175-87C7-46B08F33F729}" type="pres">
      <dgm:prSet presAssocID="{45FB3BC8-F0AF-4201-BA00-BD040F67D75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9E86D72-ED21-416E-B542-AEB388C30893}" type="pres">
      <dgm:prSet presAssocID="{09FD8A56-1E4B-419B-9AE8-A22CBF77B938}" presName="spacer" presStyleCnt="0"/>
      <dgm:spPr/>
    </dgm:pt>
    <dgm:pt modelId="{60B4ACD4-700C-4783-B819-FB0D7BED3701}" type="pres">
      <dgm:prSet presAssocID="{18AC52ED-B218-47BF-94DE-CBF498BEC83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E78EA1B-8761-4630-BD75-260ED274F5A4}" type="presOf" srcId="{45FB3BC8-F0AF-4201-BA00-BD040F67D75A}" destId="{33B56692-CAFA-4175-87C7-46B08F33F729}" srcOrd="0" destOrd="0" presId="urn:microsoft.com/office/officeart/2005/8/layout/vList2"/>
    <dgm:cxn modelId="{16D95038-96F7-4881-8BBF-529877A7C615}" srcId="{96818736-4267-4DA6-8DAC-8FAD17F58D9D}" destId="{3EB6B483-A204-4803-BE06-BC0B49730A92}" srcOrd="0" destOrd="0" parTransId="{4EA88B4B-72A7-471A-8F56-B15E8DB0A288}" sibTransId="{E7586B4E-D515-4627-ABC1-77ADAE299A54}"/>
    <dgm:cxn modelId="{94C0D33F-9502-4B5A-82A3-FCEB739F1963}" type="presOf" srcId="{96818736-4267-4DA6-8DAC-8FAD17F58D9D}" destId="{C17F869D-E854-4E95-B87E-0C94C5FFF65F}" srcOrd="0" destOrd="0" presId="urn:microsoft.com/office/officeart/2005/8/layout/vList2"/>
    <dgm:cxn modelId="{6F4B2579-4C05-48A8-80B0-5F0DDFC59519}" type="presOf" srcId="{18AC52ED-B218-47BF-94DE-CBF498BEC834}" destId="{60B4ACD4-700C-4783-B819-FB0D7BED3701}" srcOrd="0" destOrd="0" presId="urn:microsoft.com/office/officeart/2005/8/layout/vList2"/>
    <dgm:cxn modelId="{6FFDFBA7-85E6-4CAA-B46D-CDF22BF81BE9}" srcId="{96818736-4267-4DA6-8DAC-8FAD17F58D9D}" destId="{45FB3BC8-F0AF-4201-BA00-BD040F67D75A}" srcOrd="2" destOrd="0" parTransId="{D1491251-FF5D-4273-9523-9D699CBD1A15}" sibTransId="{09FD8A56-1E4B-419B-9AE8-A22CBF77B938}"/>
    <dgm:cxn modelId="{87AEEDB7-8DBD-454C-8878-3036B43CF0EE}" type="presOf" srcId="{3EB6B483-A204-4803-BE06-BC0B49730A92}" destId="{258E463A-5F9D-4063-9E13-E787651F3DBA}" srcOrd="0" destOrd="0" presId="urn:microsoft.com/office/officeart/2005/8/layout/vList2"/>
    <dgm:cxn modelId="{68B21BD3-A31F-42EA-98AD-5FF2BD29D50A}" srcId="{96818736-4267-4DA6-8DAC-8FAD17F58D9D}" destId="{F60F0BD6-09B5-49DE-BBBA-CDE9C7E74461}" srcOrd="1" destOrd="0" parTransId="{F83D1F32-1155-4986-BC98-822B5476FC20}" sibTransId="{867F44C7-685A-40FC-BC8F-6C7974CEDD2D}"/>
    <dgm:cxn modelId="{BA6334FB-8BB8-4D17-9575-D4CA82C9FDB0}" type="presOf" srcId="{F60F0BD6-09B5-49DE-BBBA-CDE9C7E74461}" destId="{1E0A954B-856C-495C-A937-860D16525DC6}" srcOrd="0" destOrd="0" presId="urn:microsoft.com/office/officeart/2005/8/layout/vList2"/>
    <dgm:cxn modelId="{2AAB4CFD-97E6-44BE-9C64-9EF0FDF438A3}" srcId="{96818736-4267-4DA6-8DAC-8FAD17F58D9D}" destId="{18AC52ED-B218-47BF-94DE-CBF498BEC834}" srcOrd="3" destOrd="0" parTransId="{C5382A94-914C-415D-AB17-6A161948B127}" sibTransId="{489240A5-BF09-4512-B26B-B8570ADA3A6C}"/>
    <dgm:cxn modelId="{CD2BDE49-A41D-4D1C-AFC9-2C05767029EE}" type="presParOf" srcId="{C17F869D-E854-4E95-B87E-0C94C5FFF65F}" destId="{258E463A-5F9D-4063-9E13-E787651F3DBA}" srcOrd="0" destOrd="0" presId="urn:microsoft.com/office/officeart/2005/8/layout/vList2"/>
    <dgm:cxn modelId="{051BAF78-3B9D-4164-BE87-91E096EF5C4B}" type="presParOf" srcId="{C17F869D-E854-4E95-B87E-0C94C5FFF65F}" destId="{2C066742-7626-4B9D-ABD7-A64FC158FEF6}" srcOrd="1" destOrd="0" presId="urn:microsoft.com/office/officeart/2005/8/layout/vList2"/>
    <dgm:cxn modelId="{90813AD6-4EA3-410A-AC0B-BE6AA46170A1}" type="presParOf" srcId="{C17F869D-E854-4E95-B87E-0C94C5FFF65F}" destId="{1E0A954B-856C-495C-A937-860D16525DC6}" srcOrd="2" destOrd="0" presId="urn:microsoft.com/office/officeart/2005/8/layout/vList2"/>
    <dgm:cxn modelId="{CC9ECD38-E53C-4E8A-95B4-164768052E75}" type="presParOf" srcId="{C17F869D-E854-4E95-B87E-0C94C5FFF65F}" destId="{9C552387-C233-4D2A-8259-F4C9C53A7B0A}" srcOrd="3" destOrd="0" presId="urn:microsoft.com/office/officeart/2005/8/layout/vList2"/>
    <dgm:cxn modelId="{39FBEA77-F641-4EE2-887A-EC32947D4D4E}" type="presParOf" srcId="{C17F869D-E854-4E95-B87E-0C94C5FFF65F}" destId="{33B56692-CAFA-4175-87C7-46B08F33F729}" srcOrd="4" destOrd="0" presId="urn:microsoft.com/office/officeart/2005/8/layout/vList2"/>
    <dgm:cxn modelId="{770A99F4-BF2A-44C2-959C-C1E09FD4F846}" type="presParOf" srcId="{C17F869D-E854-4E95-B87E-0C94C5FFF65F}" destId="{69E86D72-ED21-416E-B542-AEB388C30893}" srcOrd="5" destOrd="0" presId="urn:microsoft.com/office/officeart/2005/8/layout/vList2"/>
    <dgm:cxn modelId="{40F8D1B5-A1B7-4103-965F-CA1FA376C58E}" type="presParOf" srcId="{C17F869D-E854-4E95-B87E-0C94C5FFF65F}" destId="{60B4ACD4-700C-4783-B819-FB0D7BED370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9B62FC-1804-44D8-9176-8319F5E382D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F2300A5-0DEA-4009-86DD-58D3CD6C8BBF}">
      <dgm:prSet/>
      <dgm:spPr/>
      <dgm:t>
        <a:bodyPr/>
        <a:lstStyle/>
        <a:p>
          <a:r>
            <a:rPr lang="en-US"/>
            <a:t>The impact of climate change on health occurs both directly and indirectly.</a:t>
          </a:r>
        </a:p>
      </dgm:t>
    </dgm:pt>
    <dgm:pt modelId="{4A28FDA8-8C9E-4A55-9455-B1AEBB0060F7}" type="parTrans" cxnId="{ADE3169C-B5DA-4569-B58A-6F5FB1E675C9}">
      <dgm:prSet/>
      <dgm:spPr/>
      <dgm:t>
        <a:bodyPr/>
        <a:lstStyle/>
        <a:p>
          <a:endParaRPr lang="en-US"/>
        </a:p>
      </dgm:t>
    </dgm:pt>
    <dgm:pt modelId="{2F664B76-9AB2-4EEC-861C-06B499EFD894}" type="sibTrans" cxnId="{ADE3169C-B5DA-4569-B58A-6F5FB1E675C9}">
      <dgm:prSet/>
      <dgm:spPr/>
      <dgm:t>
        <a:bodyPr/>
        <a:lstStyle/>
        <a:p>
          <a:endParaRPr lang="en-US"/>
        </a:p>
      </dgm:t>
    </dgm:pt>
    <dgm:pt modelId="{3332F742-C935-46C6-8124-75D137C4E081}">
      <dgm:prSet/>
      <dgm:spPr/>
      <dgm:t>
        <a:bodyPr/>
        <a:lstStyle/>
        <a:p>
          <a:r>
            <a:rPr lang="en-US"/>
            <a:t>Africa is particularly vulnerable to the health effects of climate change.</a:t>
          </a:r>
        </a:p>
      </dgm:t>
    </dgm:pt>
    <dgm:pt modelId="{E2BDAB29-C472-440B-8FC9-63B2CB64853D}" type="parTrans" cxnId="{414FD481-12EB-401F-8E0D-8CE225D3CB50}">
      <dgm:prSet/>
      <dgm:spPr/>
      <dgm:t>
        <a:bodyPr/>
        <a:lstStyle/>
        <a:p>
          <a:endParaRPr lang="en-US"/>
        </a:p>
      </dgm:t>
    </dgm:pt>
    <dgm:pt modelId="{6D744C61-471D-4CE8-AF23-3AFBC32E9EFE}" type="sibTrans" cxnId="{414FD481-12EB-401F-8E0D-8CE225D3CB50}">
      <dgm:prSet/>
      <dgm:spPr/>
      <dgm:t>
        <a:bodyPr/>
        <a:lstStyle/>
        <a:p>
          <a:endParaRPr lang="en-US"/>
        </a:p>
      </dgm:t>
    </dgm:pt>
    <dgm:pt modelId="{194A8162-CFB9-42A3-987B-56282F8A9F62}">
      <dgm:prSet/>
      <dgm:spPr/>
      <dgm:t>
        <a:bodyPr/>
        <a:lstStyle/>
        <a:p>
          <a:r>
            <a:rPr lang="en-US"/>
            <a:t>African countries have begun to address climate and health issues.</a:t>
          </a:r>
        </a:p>
      </dgm:t>
    </dgm:pt>
    <dgm:pt modelId="{3D4C7E4B-BABD-4FE7-BAE9-5327FC5D51E5}" type="parTrans" cxnId="{98D8C25B-8869-4F05-B0B8-72F8DFA6FAAD}">
      <dgm:prSet/>
      <dgm:spPr/>
      <dgm:t>
        <a:bodyPr/>
        <a:lstStyle/>
        <a:p>
          <a:endParaRPr lang="en-US"/>
        </a:p>
      </dgm:t>
    </dgm:pt>
    <dgm:pt modelId="{DE1082AF-8764-44A2-9E0B-68DF0A7D15F3}" type="sibTrans" cxnId="{98D8C25B-8869-4F05-B0B8-72F8DFA6FAAD}">
      <dgm:prSet/>
      <dgm:spPr/>
      <dgm:t>
        <a:bodyPr/>
        <a:lstStyle/>
        <a:p>
          <a:endParaRPr lang="en-US"/>
        </a:p>
      </dgm:t>
    </dgm:pt>
    <dgm:pt modelId="{59A40690-63C6-41C0-9620-3A1966817734}">
      <dgm:prSet/>
      <dgm:spPr/>
      <dgm:t>
        <a:bodyPr/>
        <a:lstStyle/>
        <a:p>
          <a:r>
            <a:rPr lang="en-US"/>
            <a:t>More research is needed to enable the design of effective responses and policies to address the health impacts of climate change.</a:t>
          </a:r>
        </a:p>
      </dgm:t>
    </dgm:pt>
    <dgm:pt modelId="{91741F0A-B000-4441-9E50-A4690FC97E96}" type="parTrans" cxnId="{B7F9F7EB-E0BB-4156-83DB-64F75A725149}">
      <dgm:prSet/>
      <dgm:spPr/>
      <dgm:t>
        <a:bodyPr/>
        <a:lstStyle/>
        <a:p>
          <a:endParaRPr lang="en-US"/>
        </a:p>
      </dgm:t>
    </dgm:pt>
    <dgm:pt modelId="{D22EEE9F-724F-40F5-A65B-8AFCAB2EE124}" type="sibTrans" cxnId="{B7F9F7EB-E0BB-4156-83DB-64F75A725149}">
      <dgm:prSet/>
      <dgm:spPr/>
      <dgm:t>
        <a:bodyPr/>
        <a:lstStyle/>
        <a:p>
          <a:endParaRPr lang="en-US"/>
        </a:p>
      </dgm:t>
    </dgm:pt>
    <dgm:pt modelId="{319E7C91-AB96-43E4-8C30-1F4AB5BAB607}" type="pres">
      <dgm:prSet presAssocID="{039B62FC-1804-44D8-9176-8319F5E382DF}" presName="vert0" presStyleCnt="0">
        <dgm:presLayoutVars>
          <dgm:dir/>
          <dgm:animOne val="branch"/>
          <dgm:animLvl val="lvl"/>
        </dgm:presLayoutVars>
      </dgm:prSet>
      <dgm:spPr/>
    </dgm:pt>
    <dgm:pt modelId="{711FE2CE-7148-4824-808C-077F31EC5E46}" type="pres">
      <dgm:prSet presAssocID="{0F2300A5-0DEA-4009-86DD-58D3CD6C8BBF}" presName="thickLine" presStyleLbl="alignNode1" presStyleIdx="0" presStyleCnt="4"/>
      <dgm:spPr/>
    </dgm:pt>
    <dgm:pt modelId="{9562A164-C649-4982-A829-72DADD3BDF39}" type="pres">
      <dgm:prSet presAssocID="{0F2300A5-0DEA-4009-86DD-58D3CD6C8BBF}" presName="horz1" presStyleCnt="0"/>
      <dgm:spPr/>
    </dgm:pt>
    <dgm:pt modelId="{1AAC5417-A968-4CEF-970B-6BA7DD9468EC}" type="pres">
      <dgm:prSet presAssocID="{0F2300A5-0DEA-4009-86DD-58D3CD6C8BBF}" presName="tx1" presStyleLbl="revTx" presStyleIdx="0" presStyleCnt="4"/>
      <dgm:spPr/>
    </dgm:pt>
    <dgm:pt modelId="{F48ABE04-64C1-41A0-82A2-5AA62B8B709D}" type="pres">
      <dgm:prSet presAssocID="{0F2300A5-0DEA-4009-86DD-58D3CD6C8BBF}" presName="vert1" presStyleCnt="0"/>
      <dgm:spPr/>
    </dgm:pt>
    <dgm:pt modelId="{144474BB-96A7-4279-8130-6598C932B581}" type="pres">
      <dgm:prSet presAssocID="{3332F742-C935-46C6-8124-75D137C4E081}" presName="thickLine" presStyleLbl="alignNode1" presStyleIdx="1" presStyleCnt="4"/>
      <dgm:spPr/>
    </dgm:pt>
    <dgm:pt modelId="{8740131B-C470-4A14-93B3-ED07841CE5FE}" type="pres">
      <dgm:prSet presAssocID="{3332F742-C935-46C6-8124-75D137C4E081}" presName="horz1" presStyleCnt="0"/>
      <dgm:spPr/>
    </dgm:pt>
    <dgm:pt modelId="{C07FC530-74A5-4024-A384-8225DAECC301}" type="pres">
      <dgm:prSet presAssocID="{3332F742-C935-46C6-8124-75D137C4E081}" presName="tx1" presStyleLbl="revTx" presStyleIdx="1" presStyleCnt="4"/>
      <dgm:spPr/>
    </dgm:pt>
    <dgm:pt modelId="{5621AFAC-34D6-4119-889D-E3B45C0866A8}" type="pres">
      <dgm:prSet presAssocID="{3332F742-C935-46C6-8124-75D137C4E081}" presName="vert1" presStyleCnt="0"/>
      <dgm:spPr/>
    </dgm:pt>
    <dgm:pt modelId="{C019A0D0-9D00-4D70-A9FA-E6C44D3EC5D1}" type="pres">
      <dgm:prSet presAssocID="{194A8162-CFB9-42A3-987B-56282F8A9F62}" presName="thickLine" presStyleLbl="alignNode1" presStyleIdx="2" presStyleCnt="4"/>
      <dgm:spPr/>
    </dgm:pt>
    <dgm:pt modelId="{B2981C95-EC94-4C77-AAAE-04A81C4EC56A}" type="pres">
      <dgm:prSet presAssocID="{194A8162-CFB9-42A3-987B-56282F8A9F62}" presName="horz1" presStyleCnt="0"/>
      <dgm:spPr/>
    </dgm:pt>
    <dgm:pt modelId="{90148210-9338-4B3C-8B9D-4E11A3AC5B9A}" type="pres">
      <dgm:prSet presAssocID="{194A8162-CFB9-42A3-987B-56282F8A9F62}" presName="tx1" presStyleLbl="revTx" presStyleIdx="2" presStyleCnt="4"/>
      <dgm:spPr/>
    </dgm:pt>
    <dgm:pt modelId="{D7EC2A0B-8410-4A51-96BC-EDE13F9A90C9}" type="pres">
      <dgm:prSet presAssocID="{194A8162-CFB9-42A3-987B-56282F8A9F62}" presName="vert1" presStyleCnt="0"/>
      <dgm:spPr/>
    </dgm:pt>
    <dgm:pt modelId="{22B364A4-7B9E-49B5-9460-1800B11D5525}" type="pres">
      <dgm:prSet presAssocID="{59A40690-63C6-41C0-9620-3A1966817734}" presName="thickLine" presStyleLbl="alignNode1" presStyleIdx="3" presStyleCnt="4"/>
      <dgm:spPr/>
    </dgm:pt>
    <dgm:pt modelId="{2A4B4F50-F6F2-44D4-82EA-FF08AE88E274}" type="pres">
      <dgm:prSet presAssocID="{59A40690-63C6-41C0-9620-3A1966817734}" presName="horz1" presStyleCnt="0"/>
      <dgm:spPr/>
    </dgm:pt>
    <dgm:pt modelId="{F3837782-A8E1-4B55-B651-45A68972D10F}" type="pres">
      <dgm:prSet presAssocID="{59A40690-63C6-41C0-9620-3A1966817734}" presName="tx1" presStyleLbl="revTx" presStyleIdx="3" presStyleCnt="4"/>
      <dgm:spPr/>
    </dgm:pt>
    <dgm:pt modelId="{1E9FC08F-D80F-421E-873E-1637F03030B2}" type="pres">
      <dgm:prSet presAssocID="{59A40690-63C6-41C0-9620-3A1966817734}" presName="vert1" presStyleCnt="0"/>
      <dgm:spPr/>
    </dgm:pt>
  </dgm:ptLst>
  <dgm:cxnLst>
    <dgm:cxn modelId="{1473A129-2AD4-45A8-BDF7-400AC636E021}" type="presOf" srcId="{3332F742-C935-46C6-8124-75D137C4E081}" destId="{C07FC530-74A5-4024-A384-8225DAECC301}" srcOrd="0" destOrd="0" presId="urn:microsoft.com/office/officeart/2008/layout/LinedList"/>
    <dgm:cxn modelId="{98D8C25B-8869-4F05-B0B8-72F8DFA6FAAD}" srcId="{039B62FC-1804-44D8-9176-8319F5E382DF}" destId="{194A8162-CFB9-42A3-987B-56282F8A9F62}" srcOrd="2" destOrd="0" parTransId="{3D4C7E4B-BABD-4FE7-BAE9-5327FC5D51E5}" sibTransId="{DE1082AF-8764-44A2-9E0B-68DF0A7D15F3}"/>
    <dgm:cxn modelId="{86F7D75F-CE4A-43A8-A016-486A0A1082D7}" type="presOf" srcId="{039B62FC-1804-44D8-9176-8319F5E382DF}" destId="{319E7C91-AB96-43E4-8C30-1F4AB5BAB607}" srcOrd="0" destOrd="0" presId="urn:microsoft.com/office/officeart/2008/layout/LinedList"/>
    <dgm:cxn modelId="{414FD481-12EB-401F-8E0D-8CE225D3CB50}" srcId="{039B62FC-1804-44D8-9176-8319F5E382DF}" destId="{3332F742-C935-46C6-8124-75D137C4E081}" srcOrd="1" destOrd="0" parTransId="{E2BDAB29-C472-440B-8FC9-63B2CB64853D}" sibTransId="{6D744C61-471D-4CE8-AF23-3AFBC32E9EFE}"/>
    <dgm:cxn modelId="{EE9A7093-A3BD-4C6E-A03E-68F255CA483A}" type="presOf" srcId="{0F2300A5-0DEA-4009-86DD-58D3CD6C8BBF}" destId="{1AAC5417-A968-4CEF-970B-6BA7DD9468EC}" srcOrd="0" destOrd="0" presId="urn:microsoft.com/office/officeart/2008/layout/LinedList"/>
    <dgm:cxn modelId="{2BE89F93-5B11-4249-95AE-229F93CE61EB}" type="presOf" srcId="{194A8162-CFB9-42A3-987B-56282F8A9F62}" destId="{90148210-9338-4B3C-8B9D-4E11A3AC5B9A}" srcOrd="0" destOrd="0" presId="urn:microsoft.com/office/officeart/2008/layout/LinedList"/>
    <dgm:cxn modelId="{ADE3169C-B5DA-4569-B58A-6F5FB1E675C9}" srcId="{039B62FC-1804-44D8-9176-8319F5E382DF}" destId="{0F2300A5-0DEA-4009-86DD-58D3CD6C8BBF}" srcOrd="0" destOrd="0" parTransId="{4A28FDA8-8C9E-4A55-9455-B1AEBB0060F7}" sibTransId="{2F664B76-9AB2-4EEC-861C-06B499EFD894}"/>
    <dgm:cxn modelId="{A86BD0CC-8040-43BC-8CE5-C671F00FF9AC}" type="presOf" srcId="{59A40690-63C6-41C0-9620-3A1966817734}" destId="{F3837782-A8E1-4B55-B651-45A68972D10F}" srcOrd="0" destOrd="0" presId="urn:microsoft.com/office/officeart/2008/layout/LinedList"/>
    <dgm:cxn modelId="{B7F9F7EB-E0BB-4156-83DB-64F75A725149}" srcId="{039B62FC-1804-44D8-9176-8319F5E382DF}" destId="{59A40690-63C6-41C0-9620-3A1966817734}" srcOrd="3" destOrd="0" parTransId="{91741F0A-B000-4441-9E50-A4690FC97E96}" sibTransId="{D22EEE9F-724F-40F5-A65B-8AFCAB2EE124}"/>
    <dgm:cxn modelId="{BC12F01E-D231-4590-9AF3-9B140A9ED3D4}" type="presParOf" srcId="{319E7C91-AB96-43E4-8C30-1F4AB5BAB607}" destId="{711FE2CE-7148-4824-808C-077F31EC5E46}" srcOrd="0" destOrd="0" presId="urn:microsoft.com/office/officeart/2008/layout/LinedList"/>
    <dgm:cxn modelId="{F7FF0EB2-1E16-46A7-B9F4-7A68B71BD7C4}" type="presParOf" srcId="{319E7C91-AB96-43E4-8C30-1F4AB5BAB607}" destId="{9562A164-C649-4982-A829-72DADD3BDF39}" srcOrd="1" destOrd="0" presId="urn:microsoft.com/office/officeart/2008/layout/LinedList"/>
    <dgm:cxn modelId="{0BF1B2CB-6395-4E1F-8DF9-20E983AB9E04}" type="presParOf" srcId="{9562A164-C649-4982-A829-72DADD3BDF39}" destId="{1AAC5417-A968-4CEF-970B-6BA7DD9468EC}" srcOrd="0" destOrd="0" presId="urn:microsoft.com/office/officeart/2008/layout/LinedList"/>
    <dgm:cxn modelId="{B0951B27-7DF4-4DA8-B718-B8A2534F5116}" type="presParOf" srcId="{9562A164-C649-4982-A829-72DADD3BDF39}" destId="{F48ABE04-64C1-41A0-82A2-5AA62B8B709D}" srcOrd="1" destOrd="0" presId="urn:microsoft.com/office/officeart/2008/layout/LinedList"/>
    <dgm:cxn modelId="{3BBFA04C-AA62-4BA4-BD8F-C734AFF738A4}" type="presParOf" srcId="{319E7C91-AB96-43E4-8C30-1F4AB5BAB607}" destId="{144474BB-96A7-4279-8130-6598C932B581}" srcOrd="2" destOrd="0" presId="urn:microsoft.com/office/officeart/2008/layout/LinedList"/>
    <dgm:cxn modelId="{51FE4BC5-290E-4D12-AF9C-737279E3F67D}" type="presParOf" srcId="{319E7C91-AB96-43E4-8C30-1F4AB5BAB607}" destId="{8740131B-C470-4A14-93B3-ED07841CE5FE}" srcOrd="3" destOrd="0" presId="urn:microsoft.com/office/officeart/2008/layout/LinedList"/>
    <dgm:cxn modelId="{84A988A0-7DEF-41B7-BF69-5301210AC7B4}" type="presParOf" srcId="{8740131B-C470-4A14-93B3-ED07841CE5FE}" destId="{C07FC530-74A5-4024-A384-8225DAECC301}" srcOrd="0" destOrd="0" presId="urn:microsoft.com/office/officeart/2008/layout/LinedList"/>
    <dgm:cxn modelId="{64B86B4E-B9CD-420A-A036-2E3AB8733458}" type="presParOf" srcId="{8740131B-C470-4A14-93B3-ED07841CE5FE}" destId="{5621AFAC-34D6-4119-889D-E3B45C0866A8}" srcOrd="1" destOrd="0" presId="urn:microsoft.com/office/officeart/2008/layout/LinedList"/>
    <dgm:cxn modelId="{5331C8E5-0288-4D6E-A3DE-A8D65FC32CBD}" type="presParOf" srcId="{319E7C91-AB96-43E4-8C30-1F4AB5BAB607}" destId="{C019A0D0-9D00-4D70-A9FA-E6C44D3EC5D1}" srcOrd="4" destOrd="0" presId="urn:microsoft.com/office/officeart/2008/layout/LinedList"/>
    <dgm:cxn modelId="{866EB1F3-DAE3-4D06-9275-8700D8C1A7C8}" type="presParOf" srcId="{319E7C91-AB96-43E4-8C30-1F4AB5BAB607}" destId="{B2981C95-EC94-4C77-AAAE-04A81C4EC56A}" srcOrd="5" destOrd="0" presId="urn:microsoft.com/office/officeart/2008/layout/LinedList"/>
    <dgm:cxn modelId="{CF0968C2-44DA-4859-B9E1-ECBF437BDF99}" type="presParOf" srcId="{B2981C95-EC94-4C77-AAAE-04A81C4EC56A}" destId="{90148210-9338-4B3C-8B9D-4E11A3AC5B9A}" srcOrd="0" destOrd="0" presId="urn:microsoft.com/office/officeart/2008/layout/LinedList"/>
    <dgm:cxn modelId="{F67278BD-E009-483F-88CC-881476510CF6}" type="presParOf" srcId="{B2981C95-EC94-4C77-AAAE-04A81C4EC56A}" destId="{D7EC2A0B-8410-4A51-96BC-EDE13F9A90C9}" srcOrd="1" destOrd="0" presId="urn:microsoft.com/office/officeart/2008/layout/LinedList"/>
    <dgm:cxn modelId="{E7611BE7-8059-43C6-9D79-AB744CB4A559}" type="presParOf" srcId="{319E7C91-AB96-43E4-8C30-1F4AB5BAB607}" destId="{22B364A4-7B9E-49B5-9460-1800B11D5525}" srcOrd="6" destOrd="0" presId="urn:microsoft.com/office/officeart/2008/layout/LinedList"/>
    <dgm:cxn modelId="{2F75814D-2A7C-4FFD-B625-81A1E9097D3B}" type="presParOf" srcId="{319E7C91-AB96-43E4-8C30-1F4AB5BAB607}" destId="{2A4B4F50-F6F2-44D4-82EA-FF08AE88E274}" srcOrd="7" destOrd="0" presId="urn:microsoft.com/office/officeart/2008/layout/LinedList"/>
    <dgm:cxn modelId="{1041EAB4-9026-4DEE-9963-3B8E5229AB78}" type="presParOf" srcId="{2A4B4F50-F6F2-44D4-82EA-FF08AE88E274}" destId="{F3837782-A8E1-4B55-B651-45A68972D10F}" srcOrd="0" destOrd="0" presId="urn:microsoft.com/office/officeart/2008/layout/LinedList"/>
    <dgm:cxn modelId="{E793894A-3AD2-474B-8F6A-B4C7D5634180}" type="presParOf" srcId="{2A4B4F50-F6F2-44D4-82EA-FF08AE88E274}" destId="{1E9FC08F-D80F-421E-873E-1637F03030B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E463A-5F9D-4063-9E13-E787651F3DBA}">
      <dsp:nvSpPr>
        <dsp:cNvPr id="0" name=""/>
        <dsp:cNvSpPr/>
      </dsp:nvSpPr>
      <dsp:spPr>
        <a:xfrm>
          <a:off x="0" y="368"/>
          <a:ext cx="5596568" cy="11967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NTDs are the most common conditions affecting the poorest 500 million people living in Africa. </a:t>
          </a:r>
        </a:p>
      </dsp:txBody>
      <dsp:txXfrm>
        <a:off x="58422" y="58790"/>
        <a:ext cx="5479724" cy="1079945"/>
      </dsp:txXfrm>
    </dsp:sp>
    <dsp:sp modelId="{1E0A954B-856C-495C-A937-860D16525DC6}">
      <dsp:nvSpPr>
        <dsp:cNvPr id="0" name=""/>
        <dsp:cNvSpPr/>
      </dsp:nvSpPr>
      <dsp:spPr>
        <a:xfrm>
          <a:off x="0" y="1210714"/>
          <a:ext cx="5596568" cy="11967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NTDs are a group of 13 major disabling conditions distributed throughout Africa.</a:t>
          </a:r>
        </a:p>
      </dsp:txBody>
      <dsp:txXfrm>
        <a:off x="58422" y="1269136"/>
        <a:ext cx="5479724" cy="1079945"/>
      </dsp:txXfrm>
    </dsp:sp>
    <dsp:sp modelId="{33B56692-CAFA-4175-87C7-46B08F33F729}">
      <dsp:nvSpPr>
        <dsp:cNvPr id="0" name=""/>
        <dsp:cNvSpPr/>
      </dsp:nvSpPr>
      <dsp:spPr>
        <a:xfrm>
          <a:off x="0" y="2421059"/>
          <a:ext cx="5596568" cy="11967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Many African countries are host to half of all pathogens defined as NTDs by the World Health </a:t>
          </a:r>
          <a:r>
            <a:rPr lang="en-US" sz="1800" b="1" kern="1200" dirty="0" err="1"/>
            <a:t>Organisation</a:t>
          </a:r>
          <a:r>
            <a:rPr lang="en-US" sz="1800" b="1" kern="1200" dirty="0"/>
            <a:t>. </a:t>
          </a:r>
        </a:p>
      </dsp:txBody>
      <dsp:txXfrm>
        <a:off x="58422" y="2479481"/>
        <a:ext cx="5479724" cy="1079945"/>
      </dsp:txXfrm>
    </dsp:sp>
    <dsp:sp modelId="{60B4ACD4-700C-4783-B819-FB0D7BED3701}">
      <dsp:nvSpPr>
        <dsp:cNvPr id="0" name=""/>
        <dsp:cNvSpPr/>
      </dsp:nvSpPr>
      <dsp:spPr>
        <a:xfrm>
          <a:off x="0" y="3631405"/>
          <a:ext cx="5596568" cy="11967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Together, NTDs produce a burden of disease that may be equivalent to half of the malaria disease burden of Africa and more than double that caused by tuberculosis.</a:t>
          </a:r>
        </a:p>
      </dsp:txBody>
      <dsp:txXfrm>
        <a:off x="58422" y="3689827"/>
        <a:ext cx="5479724" cy="10799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FE2CE-7148-4824-808C-077F31EC5E46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AC5417-A968-4CEF-970B-6BA7DD9468EC}">
      <dsp:nvSpPr>
        <dsp:cNvPr id="0" name=""/>
        <dsp:cNvSpPr/>
      </dsp:nvSpPr>
      <dsp:spPr>
        <a:xfrm>
          <a:off x="0" y="0"/>
          <a:ext cx="10515600" cy="1314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The impact of climate change on health occurs both directly and indirectly.</a:t>
          </a:r>
        </a:p>
      </dsp:txBody>
      <dsp:txXfrm>
        <a:off x="0" y="0"/>
        <a:ext cx="10515600" cy="1314449"/>
      </dsp:txXfrm>
    </dsp:sp>
    <dsp:sp modelId="{144474BB-96A7-4279-8130-6598C932B581}">
      <dsp:nvSpPr>
        <dsp:cNvPr id="0" name=""/>
        <dsp:cNvSpPr/>
      </dsp:nvSpPr>
      <dsp:spPr>
        <a:xfrm>
          <a:off x="0" y="131444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7FC530-74A5-4024-A384-8225DAECC301}">
      <dsp:nvSpPr>
        <dsp:cNvPr id="0" name=""/>
        <dsp:cNvSpPr/>
      </dsp:nvSpPr>
      <dsp:spPr>
        <a:xfrm>
          <a:off x="0" y="1314449"/>
          <a:ext cx="10515600" cy="1314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Africa is particularly vulnerable to the health effects of climate change.</a:t>
          </a:r>
        </a:p>
      </dsp:txBody>
      <dsp:txXfrm>
        <a:off x="0" y="1314449"/>
        <a:ext cx="10515600" cy="1314449"/>
      </dsp:txXfrm>
    </dsp:sp>
    <dsp:sp modelId="{C019A0D0-9D00-4D70-A9FA-E6C44D3EC5D1}">
      <dsp:nvSpPr>
        <dsp:cNvPr id="0" name=""/>
        <dsp:cNvSpPr/>
      </dsp:nvSpPr>
      <dsp:spPr>
        <a:xfrm>
          <a:off x="0" y="262889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48210-9338-4B3C-8B9D-4E11A3AC5B9A}">
      <dsp:nvSpPr>
        <dsp:cNvPr id="0" name=""/>
        <dsp:cNvSpPr/>
      </dsp:nvSpPr>
      <dsp:spPr>
        <a:xfrm>
          <a:off x="0" y="2628899"/>
          <a:ext cx="10515600" cy="1314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African countries have begun to address climate and health issues.</a:t>
          </a:r>
        </a:p>
      </dsp:txBody>
      <dsp:txXfrm>
        <a:off x="0" y="2628899"/>
        <a:ext cx="10515600" cy="1314449"/>
      </dsp:txXfrm>
    </dsp:sp>
    <dsp:sp modelId="{22B364A4-7B9E-49B5-9460-1800B11D5525}">
      <dsp:nvSpPr>
        <dsp:cNvPr id="0" name=""/>
        <dsp:cNvSpPr/>
      </dsp:nvSpPr>
      <dsp:spPr>
        <a:xfrm>
          <a:off x="0" y="394334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837782-A8E1-4B55-B651-45A68972D10F}">
      <dsp:nvSpPr>
        <dsp:cNvPr id="0" name=""/>
        <dsp:cNvSpPr/>
      </dsp:nvSpPr>
      <dsp:spPr>
        <a:xfrm>
          <a:off x="0" y="3943349"/>
          <a:ext cx="10515600" cy="1314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More research is needed to enable the design of effective responses and policies to address the health impacts of climate change.</a:t>
          </a:r>
        </a:p>
      </dsp:txBody>
      <dsp:txXfrm>
        <a:off x="0" y="3943349"/>
        <a:ext cx="10515600" cy="1314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14DF7-0B47-4342-BD18-FF0292D6F9D2}" type="datetimeFigureOut">
              <a:rPr lang="en-KE" smtClean="0"/>
              <a:t>08/28/2023</a:t>
            </a:fld>
            <a:endParaRPr lang="en-K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ED1EA-17E7-4555-904E-8495F7705745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06792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dirty="0" err="1">
                <a:solidFill>
                  <a:srgbClr val="333333"/>
                </a:solidFill>
                <a:effectLst/>
                <a:latin typeface="-apple-system"/>
              </a:rPr>
              <a:t>Honorables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-apple-system"/>
              </a:rPr>
              <a:t>, Distinguished conference participants, ladies and gentlemen. A very good morning to all of you.</a:t>
            </a:r>
          </a:p>
          <a:p>
            <a:r>
              <a:rPr lang="en-US" sz="1200" b="0" i="0" dirty="0">
                <a:solidFill>
                  <a:srgbClr val="333333"/>
                </a:solidFill>
                <a:effectLst/>
                <a:latin typeface="-apple-system"/>
              </a:rPr>
              <a:t>It is an honor to be here on behalf of the Clean Air Africa, as a partner of Kenya Health and climate change conference 2023 to speech on climate change and burden of disease in sub-Saharan Africa</a:t>
            </a:r>
            <a:endParaRPr lang="en-US" sz="1200" dirty="0"/>
          </a:p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ED1EA-17E7-4555-904E-8495F7705745}" type="slidenum">
              <a:rPr lang="en-KE" smtClean="0"/>
              <a:t>2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440344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ED1EA-17E7-4555-904E-8495F7705745}" type="slidenum">
              <a:rPr lang="en-KE" smtClean="0"/>
              <a:t>3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932956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ED1EA-17E7-4555-904E-8495F7705745}" type="slidenum">
              <a:rPr lang="en-KE" smtClean="0"/>
              <a:t>4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2914832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ED1EA-17E7-4555-904E-8495F7705745}" type="slidenum">
              <a:rPr lang="en-KE" smtClean="0"/>
              <a:t>5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760427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ED1EA-17E7-4555-904E-8495F7705745}" type="slidenum">
              <a:rPr lang="en-KE" smtClean="0"/>
              <a:t>8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4183521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1E1E1E"/>
                </a:solidFill>
                <a:effectLst/>
                <a:latin typeface="Roboto" panose="02000000000000000000" pitchFamily="2" charset="0"/>
              </a:rPr>
              <a:t>Reasons why we should  reduce and eliminate air pollution from our lives.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i="0" dirty="0">
                <a:solidFill>
                  <a:srgbClr val="1E1E1E"/>
                </a:solidFill>
                <a:effectLst/>
                <a:latin typeface="Roboto" panose="02000000000000000000" pitchFamily="2" charset="0"/>
              </a:rPr>
              <a:t>Polluted air is creating a health emergency- </a:t>
            </a:r>
            <a:r>
              <a:rPr lang="en-US" i="0" dirty="0">
                <a:solidFill>
                  <a:srgbClr val="1E1E1E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threat to unborn children, women cooking over open fires. According to WHO, </a:t>
            </a:r>
            <a:r>
              <a:rPr lang="en-US" b="0" i="0" dirty="0">
                <a:solidFill>
                  <a:srgbClr val="1E1E1E"/>
                </a:solidFill>
                <a:effectLst/>
                <a:latin typeface="Roboto" panose="02000000000000000000" pitchFamily="2" charset="0"/>
              </a:rPr>
              <a:t>7 million premature deaths are attributable to air pollution—a staggering 800 people every hour or 13 every minute. In Kenya its 23k with new data suggesting 124/100,000</a:t>
            </a:r>
            <a:r>
              <a:rPr lang="en-US" i="0" dirty="0">
                <a:solidFill>
                  <a:srgbClr val="1E1E1E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 </a:t>
            </a:r>
          </a:p>
          <a:p>
            <a:pPr marL="0" indent="0" algn="l">
              <a:buNone/>
            </a:pPr>
            <a:r>
              <a:rPr lang="en-US" i="0" dirty="0">
                <a:solidFill>
                  <a:srgbClr val="1E1E1E"/>
                </a:solidFill>
                <a:effectLst/>
                <a:latin typeface="Roboto" panose="02000000000000000000" pitchFamily="2" charset="0"/>
              </a:rPr>
              <a:t>2. Children are most at risk – </a:t>
            </a:r>
            <a:r>
              <a:rPr lang="en-US" i="0" dirty="0">
                <a:solidFill>
                  <a:srgbClr val="1E1E1E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600,000 children die each due to breathing polluted air (WHO). Breathing dirty air harms  brain development, leading to cognitive and motor impairments. </a:t>
            </a:r>
            <a:r>
              <a:rPr lang="en-US" b="0" i="0" dirty="0">
                <a:solidFill>
                  <a:srgbClr val="1E1E1E"/>
                </a:solidFill>
                <a:effectLst/>
                <a:latin typeface="Roboto" panose="02000000000000000000" pitchFamily="2" charset="0"/>
              </a:rPr>
              <a:t>Household air pollution is particularly harmful to women and children due to their traditional home-based roles in many cultures.  About 60 per cent of HAP-related deaths globally are among women and children, and more than half of all pneumonia deaths in children under five are attributed to HAP.</a:t>
            </a:r>
            <a:endParaRPr lang="en-US" i="0" dirty="0">
              <a:solidFill>
                <a:srgbClr val="1E1E1E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US" i="0" dirty="0">
                <a:solidFill>
                  <a:srgbClr val="1E1E1E"/>
                </a:solidFill>
                <a:effectLst/>
                <a:latin typeface="Roboto" panose="02000000000000000000" pitchFamily="2" charset="0"/>
              </a:rPr>
              <a:t>3. Pollution and poverty go hand in hand – </a:t>
            </a:r>
            <a:r>
              <a:rPr lang="en-US" i="0" dirty="0">
                <a:solidFill>
                  <a:srgbClr val="1E1E1E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affects poor people who can't afford clean fuel thus global social injustice and inequalit</a:t>
            </a:r>
            <a:r>
              <a:rPr lang="en-US" i="0" dirty="0">
                <a:solidFill>
                  <a:srgbClr val="1E1E1E"/>
                </a:solidFill>
                <a:effectLst/>
                <a:latin typeface="Roboto" panose="02000000000000000000" pitchFamily="2" charset="0"/>
              </a:rPr>
              <a:t>y </a:t>
            </a:r>
            <a:endParaRPr lang="en-US" dirty="0">
              <a:solidFill>
                <a:srgbClr val="1E1E1E"/>
              </a:solidFill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US" i="0" dirty="0">
                <a:solidFill>
                  <a:srgbClr val="1E1E1E"/>
                </a:solidFill>
                <a:effectLst/>
                <a:latin typeface="Roboto" panose="02000000000000000000" pitchFamily="2" charset="0"/>
              </a:rPr>
              <a:t>4. The cheaper the fuels, the higher the costs - </a:t>
            </a:r>
            <a:r>
              <a:rPr lang="en-US" b="0" i="0" dirty="0">
                <a:solidFill>
                  <a:srgbClr val="1E1E1E"/>
                </a:solidFill>
                <a:effectLst/>
                <a:latin typeface="Roboto" panose="02000000000000000000" pitchFamily="2" charset="0"/>
              </a:rPr>
              <a:t>Clean cooking and heating fuels and technologies are out of reach for low-income families, so polluting alternatives are the norm with over 3 billion using biomass and 3.8 million dying</a:t>
            </a:r>
            <a:endParaRPr lang="en-US" i="0" dirty="0">
              <a:solidFill>
                <a:srgbClr val="1E1E1E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US" i="0" dirty="0">
                <a:solidFill>
                  <a:srgbClr val="1E1E1E"/>
                </a:solidFill>
                <a:effectLst/>
                <a:latin typeface="Roboto" panose="02000000000000000000" pitchFamily="2" charset="0"/>
              </a:rPr>
              <a:t>5. The right to clean air is a human right- enjoys the right </a:t>
            </a:r>
            <a:r>
              <a:rPr lang="en-US" i="0" dirty="0">
                <a:solidFill>
                  <a:srgbClr val="1E1E1E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constitutional status in over 100 countrie</a:t>
            </a:r>
            <a:r>
              <a:rPr lang="en-US" dirty="0">
                <a:solidFill>
                  <a:srgbClr val="1E1E1E"/>
                </a:solidFill>
                <a:highlight>
                  <a:srgbClr val="FFFF00"/>
                </a:highlight>
                <a:latin typeface="Roboto" panose="02000000000000000000" pitchFamily="2" charset="0"/>
              </a:rPr>
              <a:t>s Kenya among them </a:t>
            </a:r>
            <a:endParaRPr lang="en-US" dirty="0">
              <a:highlight>
                <a:srgbClr val="FFFF00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0D434-7600-4A08-9097-F7C40BEA0A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670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ED1EA-17E7-4555-904E-8495F7705745}" type="slidenum">
              <a:rPr lang="en-KE" smtClean="0"/>
              <a:t>16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747202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6C67-D5AA-C491-7D8D-BF7E602A7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62CCB-FED9-A1E9-8732-9935C5325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F08E0-73CF-4B0C-8109-2545DE5D0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FB02-5C82-4B6E-A4FC-CD6F0549536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64E5F-77B6-5DF8-4F0C-748FFB3A9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6AB8D-C951-CFCD-79B6-534DB2553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5077-8397-4C87-BC14-BC59F4AB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6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E9D1C-234C-2190-F64C-B3498863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238B4B-8B95-9853-369D-E52C7B567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0960A-33C3-A086-0448-AACA5CB43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FB02-5C82-4B6E-A4FC-CD6F0549536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341F7-84ED-8F08-C05E-911ADC8FA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704D8-2249-C0EA-07EC-65D3F0977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5077-8397-4C87-BC14-BC59F4AB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1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2D4DD6-2364-4116-8EFF-7DDC78B3D2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EF729D-1899-2396-EEE1-4EEEE0160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AA989-2E93-FAA0-06B8-10679106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FB02-5C82-4B6E-A4FC-CD6F0549536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7DAFC-3802-A5EC-D04D-1C163D5F6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3717E-AFAD-B4E2-1DCF-6FC466DDE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5077-8397-4C87-BC14-BC59F4AB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41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276C3-6E2E-259D-33F8-B95914D7D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86E0A-7AE9-16F2-4E2E-AD8E77C9F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30D65-F637-75C9-C05A-B0227692E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FB02-5C82-4B6E-A4FC-CD6F0549536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51869-4009-2B0B-34B9-BA212531A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C8B10-268D-8504-8F00-0C4B1283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5077-8397-4C87-BC14-BC59F4AB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7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C83F1-50F7-6E52-0F16-CF5A6688F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5E89F-BD46-2792-4812-55978E5A2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9F4E4-DEE6-852B-53F1-D5F9A1948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FB02-5C82-4B6E-A4FC-CD6F0549536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4EF4D-1F20-9418-566F-02967742F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C7DF3-F132-2B5F-461A-EC18047CC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5077-8397-4C87-BC14-BC59F4AB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21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183EB-70D7-7306-BAD7-427AD9A63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FDEAA-11C3-6229-6B4C-220426610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E9904-68CE-7887-3F80-134B7B324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556B7-AF29-FB1E-764A-5A10C15D4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FB02-5C82-4B6E-A4FC-CD6F0549536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0BB27-17C8-7BCE-3671-AB238B067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22999-94EA-E47C-E443-B1EEE7C2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5077-8397-4C87-BC14-BC59F4AB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5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65303-6D5B-AB98-4C12-2312FAC3A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26BCFF-7063-B6FF-CD57-1F3BF3EAD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80EF47-C13D-74CD-EFF8-0BE3D1B1F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E9E9C8-9C47-BF03-A999-1401A0236F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07A1F9-2F32-D793-FC61-7D1AC3980A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CC6896-FB3E-199D-C35E-C0BFB3E7C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FB02-5C82-4B6E-A4FC-CD6F0549536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B7823-FE8B-5879-030C-B8C19227A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4C192C-0F43-D442-2B54-265105DCD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5077-8397-4C87-BC14-BC59F4AB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48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C1E4A-549B-9FAF-3768-DC14C89F6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E6F574-F172-6428-A3F1-A1F120BB5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FB02-5C82-4B6E-A4FC-CD6F0549536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8C3DB-E549-757D-DC75-F012AF2C4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FA50B-75D5-3AF1-7096-F0D248EFA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5077-8397-4C87-BC14-BC59F4AB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9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322007-7F3A-9995-C7A4-EB0472B8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FB02-5C82-4B6E-A4FC-CD6F0549536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AB53BC-7846-0BF0-3047-0E8774C4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6C0FE-B9FA-33F5-EC9E-C0A0041B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5077-8397-4C87-BC14-BC59F4AB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1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36D33-D52D-EB02-E2E7-3B477A334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390B5-F5E0-E092-5D28-6E73C628B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B6C57-8CBE-81CE-0A94-29087BA81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DB1F6-05B6-B376-2A41-B2534B4D4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FB02-5C82-4B6E-A4FC-CD6F0549536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809AC-B708-0AB2-A095-90B95FDBB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C4C4B-1120-2D85-FCC2-EF343FC8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5077-8397-4C87-BC14-BC59F4AB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1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5E6C3-BEE6-1B13-BB0A-3CCB1F5E4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251FDC-D115-582A-F5C1-E83A3F3DE2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47C09-F232-E1A1-6312-3DDE7F1DE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04435-2ACF-2C78-57DA-5CD49A7B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FB02-5C82-4B6E-A4FC-CD6F0549536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3C6F7-AADC-4CF0-D38B-BD66A007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298E1-4C56-A88E-446D-116DB7937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5077-8397-4C87-BC14-BC59F4AB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17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EC6B7B-016F-2764-DC6A-EDACE8154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5963D-3F29-ABE7-5BD9-D0B569A30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19FE5-E202-EC5E-5722-089C583431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FB02-5C82-4B6E-A4FC-CD6F0549536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51B43-C409-A280-1315-C72D868A9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365C2-01BD-9486-2DE7-F2C4CA765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D5077-8397-4C87-BC14-BC59F4AB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5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30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g"/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emf"/><Relationship Id="rId4" Type="http://schemas.openxmlformats.org/officeDocument/2006/relationships/image" Target="../media/image35.png"/><Relationship Id="rId9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4" name="Group 3108">
            <a:extLst>
              <a:ext uri="{FF2B5EF4-FFF2-40B4-BE49-F238E27FC236}">
                <a16:creationId xmlns:a16="http://schemas.microsoft.com/office/drawing/2014/main" id="{BB46E0CC-5A3D-AA7C-FFAC-CC7097D15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938753"/>
            <a:ext cx="12199765" cy="2928299"/>
            <a:chOff x="0" y="3938753"/>
            <a:chExt cx="12199765" cy="2928299"/>
          </a:xfrm>
        </p:grpSpPr>
        <p:sp>
          <p:nvSpPr>
            <p:cNvPr id="3110" name="Rectangle 3109">
              <a:extLst>
                <a:ext uri="{FF2B5EF4-FFF2-40B4-BE49-F238E27FC236}">
                  <a16:creationId xmlns:a16="http://schemas.microsoft.com/office/drawing/2014/main" id="{E86ECDA1-85C7-87EB-7502-D2546BF57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938753"/>
              <a:ext cx="12199765" cy="29282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93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1" name="Rectangle 3110">
              <a:extLst>
                <a:ext uri="{FF2B5EF4-FFF2-40B4-BE49-F238E27FC236}">
                  <a16:creationId xmlns:a16="http://schemas.microsoft.com/office/drawing/2014/main" id="{319D9275-338E-9DA9-C35D-669DF77EE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938753"/>
              <a:ext cx="12199765" cy="292829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95000"/>
                  </a:schemeClr>
                </a:gs>
                <a:gs pos="38000">
                  <a:schemeClr val="accent5">
                    <a:alpha val="0"/>
                  </a:scheme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2" name="Rectangle 3111">
              <a:extLst>
                <a:ext uri="{FF2B5EF4-FFF2-40B4-BE49-F238E27FC236}">
                  <a16:creationId xmlns:a16="http://schemas.microsoft.com/office/drawing/2014/main" id="{58BF97E0-DF6D-A54B-9D6E-AF6018429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98792" y="3938753"/>
              <a:ext cx="4500973" cy="2928298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59000"/>
                  </a:schemeClr>
                </a:gs>
                <a:gs pos="27000">
                  <a:schemeClr val="accent5">
                    <a:alpha val="0"/>
                  </a:schemeClr>
                </a:gs>
              </a:gsLst>
              <a:lin ang="13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3" name="Rectangle 3112">
              <a:extLst>
                <a:ext uri="{FF2B5EF4-FFF2-40B4-BE49-F238E27FC236}">
                  <a16:creationId xmlns:a16="http://schemas.microsoft.com/office/drawing/2014/main" id="{E01402EE-43A4-71A1-59B2-2A47F7808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938753"/>
              <a:ext cx="8400923" cy="255270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76000"/>
                  </a:schemeClr>
                </a:gs>
                <a:gs pos="53000">
                  <a:schemeClr val="accent2">
                    <a:alpha val="0"/>
                  </a:scheme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A345A78-9F25-AE4B-3135-68B6B5D56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058744"/>
            <a:ext cx="12124552" cy="1000533"/>
          </a:xfrm>
        </p:spPr>
        <p:txBody>
          <a:bodyPr>
            <a:normAutofit fontScale="90000"/>
          </a:bodyPr>
          <a:lstStyle/>
          <a:p>
            <a:pPr algn="l"/>
            <a:br>
              <a:rPr lang="en-US" sz="3300" b="0" i="0" dirty="0">
                <a:solidFill>
                  <a:srgbClr val="FFFFFF"/>
                </a:solidFill>
                <a:effectLst/>
                <a:latin typeface="+mn-lt"/>
              </a:rPr>
            </a:br>
            <a:r>
              <a:rPr lang="en-US" sz="3300" b="1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Overview of Climate Change And Burden Of Disease In Sub-Saharan Africa</a:t>
            </a:r>
            <a:br>
              <a:rPr lang="en-US" sz="19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1900" b="0" i="0" dirty="0">
                <a:solidFill>
                  <a:srgbClr val="FFFFFF"/>
                </a:solidFill>
                <a:effectLst/>
                <a:latin typeface="ideal sans"/>
              </a:rPr>
            </a:br>
            <a:endParaRPr lang="en-US" sz="1900" dirty="0">
              <a:solidFill>
                <a:srgbClr val="FFFFFF"/>
              </a:solidFill>
            </a:endParaRPr>
          </a:p>
        </p:txBody>
      </p:sp>
      <p:pic>
        <p:nvPicPr>
          <p:cNvPr id="3082" name="Picture 10" descr="What Can Be Done To Achieve Climate Justice For Africa - Forbes Africa">
            <a:extLst>
              <a:ext uri="{FF2B5EF4-FFF2-40B4-BE49-F238E27FC236}">
                <a16:creationId xmlns:a16="http://schemas.microsoft.com/office/drawing/2014/main" id="{DD49D23A-E06D-BAEB-5C65-61728984F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r="26720" b="2"/>
          <a:stretch/>
        </p:blipFill>
        <p:spPr bwMode="auto">
          <a:xfrm>
            <a:off x="1" y="4"/>
            <a:ext cx="3036406" cy="394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4,755 Climate Change Africa Stock Photos - Free &amp; Royalty-Free Stock Photos  from Dreamstime">
            <a:extLst>
              <a:ext uri="{FF2B5EF4-FFF2-40B4-BE49-F238E27FC236}">
                <a16:creationId xmlns:a16="http://schemas.microsoft.com/office/drawing/2014/main" id="{ACC00051-ECE8-40DA-F574-1F71A23AE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r="24494" b="2"/>
          <a:stretch/>
        </p:blipFill>
        <p:spPr bwMode="auto">
          <a:xfrm>
            <a:off x="3036407" y="4"/>
            <a:ext cx="3036406" cy="394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8 ways climate change is already affecting Africa">
            <a:extLst>
              <a:ext uri="{FF2B5EF4-FFF2-40B4-BE49-F238E27FC236}">
                <a16:creationId xmlns:a16="http://schemas.microsoft.com/office/drawing/2014/main" id="{BEA01444-4DB1-D4AF-E938-6E43ED7BB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6" r="27911"/>
          <a:stretch/>
        </p:blipFill>
        <p:spPr bwMode="auto">
          <a:xfrm>
            <a:off x="6072812" y="10"/>
            <a:ext cx="3066271" cy="394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enya among countries with greatest climate change burden">
            <a:extLst>
              <a:ext uri="{FF2B5EF4-FFF2-40B4-BE49-F238E27FC236}">
                <a16:creationId xmlns:a16="http://schemas.microsoft.com/office/drawing/2014/main" id="{A36A7807-B088-467C-0AB9-51B548415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r="22900" b="-2"/>
          <a:stretch/>
        </p:blipFill>
        <p:spPr bwMode="auto">
          <a:xfrm>
            <a:off x="9139084" y="10"/>
            <a:ext cx="3060681" cy="394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453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A2543-C0B8-DDBC-E968-6113068E8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Meningitis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77646-FF70-A25F-40CA-903A129F9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Meningococcal</a:t>
            </a:r>
            <a:r>
              <a:rPr lang="en-US" sz="3200" spc="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meningitis</a:t>
            </a:r>
            <a:r>
              <a:rPr lang="en-US" sz="3200" spc="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is</a:t>
            </a:r>
            <a:r>
              <a:rPr lang="en-US" sz="3200" spc="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caused by the bacteria Neisseria meningitidis,</a:t>
            </a:r>
            <a:r>
              <a:rPr lang="en-US" sz="3200" spc="-7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which</a:t>
            </a:r>
            <a:r>
              <a:rPr lang="en-US" sz="3200" spc="-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exists</a:t>
            </a:r>
            <a:r>
              <a:rPr lang="en-US" sz="3200" spc="-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all over</a:t>
            </a:r>
            <a:r>
              <a:rPr lang="en-US" sz="3200" spc="-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the</a:t>
            </a:r>
            <a:r>
              <a:rPr lang="en-US" sz="3200" spc="-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world.</a:t>
            </a:r>
          </a:p>
          <a:p>
            <a:r>
              <a:rPr lang="en-US" sz="3200" spc="-7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It is</a:t>
            </a:r>
            <a:r>
              <a:rPr lang="en-US" sz="3200" spc="-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one</a:t>
            </a:r>
            <a:r>
              <a:rPr lang="en-US" sz="3200" spc="-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of</a:t>
            </a:r>
            <a:r>
              <a:rPr lang="en-US" sz="3200" spc="-29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spc="-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Africa’s</a:t>
            </a:r>
            <a:r>
              <a:rPr lang="en-US" sz="3200" spc="14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spc="-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top</a:t>
            </a:r>
            <a:r>
              <a:rPr lang="en-US" sz="3200" spc="15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spc="-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three</a:t>
            </a:r>
            <a:r>
              <a:rPr lang="en-US" sz="3200" spc="15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spc="-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climate sensitive</a:t>
            </a:r>
            <a:r>
              <a:rPr lang="en-US" sz="3200" spc="14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spc="-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diseases.</a:t>
            </a:r>
            <a:endParaRPr lang="en-US" sz="3200" dirty="0">
              <a:effectLst/>
              <a:ea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Roughly</a:t>
            </a:r>
            <a:r>
              <a:rPr lang="en-US" sz="3200" spc="-3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350</a:t>
            </a:r>
            <a:r>
              <a:rPr lang="en-US" sz="3200" spc="-3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million</a:t>
            </a:r>
            <a:r>
              <a:rPr lang="en-US" sz="3200" spc="-3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people</a:t>
            </a:r>
            <a:r>
              <a:rPr lang="en-US" sz="3200" spc="-3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live</a:t>
            </a:r>
            <a:r>
              <a:rPr lang="en-US" sz="3200" spc="-3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in</a:t>
            </a:r>
            <a:r>
              <a:rPr lang="en-US" sz="3200" spc="-3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zones</a:t>
            </a:r>
            <a:r>
              <a:rPr lang="en-US" sz="3200" spc="-3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where</a:t>
            </a:r>
            <a:r>
              <a:rPr lang="en-US" sz="3200" spc="-27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the disease is endemic. </a:t>
            </a:r>
          </a:p>
          <a:p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Humans are the only</a:t>
            </a:r>
            <a:r>
              <a:rPr lang="en-US" sz="3200" spc="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natural reservoir for the disease, and it is often</a:t>
            </a:r>
            <a:r>
              <a:rPr lang="en-US" sz="3200" spc="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spc="-1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spread</a:t>
            </a:r>
            <a:r>
              <a:rPr lang="en-US" sz="3200" spc="-6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spc="-1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between</a:t>
            </a:r>
            <a:r>
              <a:rPr lang="en-US" sz="3200" spc="-6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spc="-1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people</a:t>
            </a:r>
            <a:r>
              <a:rPr lang="en-US" sz="3200" spc="-6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spc="-1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via</a:t>
            </a:r>
            <a:r>
              <a:rPr lang="en-US" sz="3200" spc="-6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spc="-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respiratory</a:t>
            </a:r>
            <a:r>
              <a:rPr lang="en-US" sz="3200" spc="-6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spc="-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droplets</a:t>
            </a:r>
            <a:r>
              <a:rPr lang="en-US" sz="3200" spc="-29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or</a:t>
            </a:r>
            <a:r>
              <a:rPr lang="en-US" sz="3200" spc="-45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Times New Roman" panose="02020603050405020304" pitchFamily="18" charset="0"/>
              </a:rPr>
              <a:t>saliva.</a:t>
            </a:r>
            <a:endParaRPr lang="en-US" sz="3200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226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226F0-3C17-413B-8F8E-5154C2AD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0159" y="1"/>
            <a:ext cx="11424492" cy="78219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Household Air Pollution- an emerging disaster </a:t>
            </a:r>
            <a:endParaRPr lang="en-GB" sz="32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3706C-5A42-45B6-A0D7-99DB32D17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217" y="892366"/>
            <a:ext cx="5309953" cy="1639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Reliance on polluting fuels</a:t>
            </a:r>
            <a:r>
              <a:rPr lang="en-US" sz="2000" b="1" i="1" dirty="0"/>
              <a:t> </a:t>
            </a:r>
            <a:r>
              <a:rPr lang="en-US" sz="2000" b="1" dirty="0"/>
              <a:t>(e.g., coal, wood, charcoal, dung, crop waste) for household energy.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endParaRPr lang="en-GB" sz="2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A9753-1A17-4AC2-BB7C-FADFB4450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49" t="23703" r="2467" b="5630"/>
          <a:stretch/>
        </p:blipFill>
        <p:spPr>
          <a:xfrm>
            <a:off x="8560110" y="0"/>
            <a:ext cx="3631879" cy="2695699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C9604D-A5C6-4260-91C8-5D0D30AC24B3}"/>
              </a:ext>
            </a:extLst>
          </p:cNvPr>
          <p:cNvSpPr txBox="1"/>
          <p:nvPr/>
        </p:nvSpPr>
        <p:spPr>
          <a:xfrm>
            <a:off x="3235475" y="2022017"/>
            <a:ext cx="53083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Burning solid fuels results to health damaging  pollutants (PM, CO, NOx, SO2, PAH etc.)- Causes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respiratory, cardiovascular and brain and cognitive impairment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in children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F486F9-30EB-425D-A1B7-1CCA1654BCE3}"/>
              </a:ext>
            </a:extLst>
          </p:cNvPr>
          <p:cNvSpPr txBox="1"/>
          <p:nvPr/>
        </p:nvSpPr>
        <p:spPr>
          <a:xfrm>
            <a:off x="3208215" y="3675545"/>
            <a:ext cx="571195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Pollution from combustion of these fuels kills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23,000 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deaths annually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 Kenya</a:t>
            </a:r>
            <a:r>
              <a:rPr lang="en-US" sz="2000" b="1" dirty="0">
                <a:solidFill>
                  <a:prstClr val="black"/>
                </a:solidFill>
              </a:rPr>
              <a:t>; </a:t>
            </a:r>
            <a:r>
              <a:rPr lang="en-US" sz="2000" dirty="0">
                <a:solidFill>
                  <a:srgbClr val="1E1E1E"/>
                </a:solidFill>
              </a:rPr>
              <a:t>new data suggesting 124/100,000.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AEAE85-8DA0-48E5-B287-1E486D0FB945}"/>
              </a:ext>
            </a:extLst>
          </p:cNvPr>
          <p:cNvCxnSpPr>
            <a:cxnSpLocks/>
          </p:cNvCxnSpPr>
          <p:nvPr/>
        </p:nvCxnSpPr>
        <p:spPr>
          <a:xfrm>
            <a:off x="5809518" y="1676429"/>
            <a:ext cx="0" cy="42754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709CC3-9CB4-4646-91C5-B81720800730}"/>
              </a:ext>
            </a:extLst>
          </p:cNvPr>
          <p:cNvCxnSpPr>
            <a:cxnSpLocks/>
          </p:cNvCxnSpPr>
          <p:nvPr/>
        </p:nvCxnSpPr>
        <p:spPr>
          <a:xfrm flipH="1">
            <a:off x="5830249" y="3191102"/>
            <a:ext cx="1644" cy="4455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D3868942-3603-4047-AF06-A3522BBE7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539" y="2695699"/>
            <a:ext cx="4006461" cy="4061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D46A0D-0C91-48BA-B538-A450464C9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5" y="782198"/>
            <a:ext cx="3071867" cy="235748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F602BF-1A53-4E1A-AEBC-292008081B9F}"/>
              </a:ext>
            </a:extLst>
          </p:cNvPr>
          <p:cNvCxnSpPr>
            <a:cxnSpLocks/>
          </p:cNvCxnSpPr>
          <p:nvPr/>
        </p:nvCxnSpPr>
        <p:spPr>
          <a:xfrm>
            <a:off x="5809518" y="4683293"/>
            <a:ext cx="0" cy="4516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6718B4E-342A-42C5-B9FA-A74B0C7CF13D}"/>
              </a:ext>
            </a:extLst>
          </p:cNvPr>
          <p:cNvSpPr txBox="1"/>
          <p:nvPr/>
        </p:nvSpPr>
        <p:spPr>
          <a:xfrm>
            <a:off x="2985578" y="5199961"/>
            <a:ext cx="51228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Deforestation contributes to increased atmospheric CO2 (associated with global warming). </a:t>
            </a:r>
          </a:p>
          <a:p>
            <a:r>
              <a:rPr lang="en-GB" b="1" dirty="0">
                <a:solidFill>
                  <a:schemeClr val="accent2"/>
                </a:solidFill>
              </a:rPr>
              <a:t>Also</a:t>
            </a:r>
            <a:r>
              <a:rPr lang="en-GB" b="1">
                <a:solidFill>
                  <a:schemeClr val="accent2"/>
                </a:solidFill>
              </a:rPr>
              <a:t>, polluting </a:t>
            </a:r>
            <a:r>
              <a:rPr lang="en-GB" b="1" dirty="0">
                <a:solidFill>
                  <a:schemeClr val="accent2"/>
                </a:solidFill>
              </a:rPr>
              <a:t>fuels produces more than &gt;¼ of black carbon – a short-lived climate forcing pollutant.</a:t>
            </a:r>
            <a:endParaRPr lang="en-KE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89BA71-1B68-4B5F-B3FB-96A0F6722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3729396"/>
            <a:ext cx="3068932" cy="22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73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EC1C2-5A9A-360D-8E18-91B38806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12" y="-484741"/>
            <a:ext cx="10692788" cy="1422866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Clean Air Africa Leading the Initiatives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A7527C57-8E99-4F08-E998-00245DEBB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85" y="2651613"/>
            <a:ext cx="1684282" cy="1153980"/>
          </a:xfrm>
          <a:prstGeom prst="rect">
            <a:avLst/>
          </a:prstGeom>
        </p:spPr>
      </p:pic>
      <p:pic>
        <p:nvPicPr>
          <p:cNvPr id="6" name="Picture 5" descr="A group of people sitting in 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38E10136-6D7F-56B7-B760-CE96EF2D7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8" y="2599470"/>
            <a:ext cx="1624343" cy="109559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88900" dist="76200" dir="2700000" algn="tl" rotWithShape="0">
              <a:prstClr val="black">
                <a:alpha val="67000"/>
              </a:prstClr>
            </a:outerShdw>
          </a:effectLst>
        </p:spPr>
      </p:pic>
      <p:pic>
        <p:nvPicPr>
          <p:cNvPr id="11" name="Picture 10" descr="Concerned woman confronted by journalists Concerned African American woman in teal is confronted by journalists with phones and microphones. african american journalist stock pictures, royalty-free photos &amp; images">
            <a:extLst>
              <a:ext uri="{FF2B5EF4-FFF2-40B4-BE49-F238E27FC236}">
                <a16:creationId xmlns:a16="http://schemas.microsoft.com/office/drawing/2014/main" id="{12539B7F-C992-6FF5-DCA6-3FF82FB99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743" y="5005886"/>
            <a:ext cx="1751588" cy="117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3.jpeg">
            <a:extLst>
              <a:ext uri="{FF2B5EF4-FFF2-40B4-BE49-F238E27FC236}">
                <a16:creationId xmlns:a16="http://schemas.microsoft.com/office/drawing/2014/main" id="{E9144A52-2C16-1E3E-899D-6B3FE4EC412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5939" y="1326992"/>
            <a:ext cx="1944465" cy="1158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18F386-C793-8328-26F0-B9163D955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79" y="4905476"/>
            <a:ext cx="1948286" cy="13078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ECD258-4452-FD9B-E503-47D47E947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158" y="2108833"/>
            <a:ext cx="1541195" cy="1085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CD0BFF-9502-4291-88FF-C7217E7C5F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6034" y="4124732"/>
            <a:ext cx="2908453" cy="27789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3E4C1B-0D7A-4A72-861C-6423B0B201D2}"/>
              </a:ext>
            </a:extLst>
          </p:cNvPr>
          <p:cNvSpPr txBox="1"/>
          <p:nvPr/>
        </p:nvSpPr>
        <p:spPr>
          <a:xfrm>
            <a:off x="0" y="938125"/>
            <a:ext cx="5508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1. Capacity building and health system strengthening</a:t>
            </a:r>
            <a:endParaRPr lang="en-KE" sz="1600" b="1" dirty="0"/>
          </a:p>
        </p:txBody>
      </p:sp>
      <p:pic>
        <p:nvPicPr>
          <p:cNvPr id="16" name="Picture 15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017DB53D-F08B-4111-A25D-F1A13C4742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0876" y="980699"/>
            <a:ext cx="1400722" cy="1085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67ECFA-DB78-42AC-B317-6DA753E6AA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3985" y="1014113"/>
            <a:ext cx="1435953" cy="10460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881113-9414-46EA-B52E-EF3AAB999EB5}"/>
              </a:ext>
            </a:extLst>
          </p:cNvPr>
          <p:cNvSpPr txBox="1"/>
          <p:nvPr/>
        </p:nvSpPr>
        <p:spPr>
          <a:xfrm>
            <a:off x="6914604" y="395924"/>
            <a:ext cx="461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2. Sub-Saharan African Centre of Excellence in  air pollution monitoring, for climate change and health </a:t>
            </a:r>
            <a:endParaRPr lang="en-KE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8EC319-9B77-436E-81DA-69103DFE3122}"/>
              </a:ext>
            </a:extLst>
          </p:cNvPr>
          <p:cNvSpPr txBox="1"/>
          <p:nvPr/>
        </p:nvSpPr>
        <p:spPr>
          <a:xfrm>
            <a:off x="9957354" y="2357610"/>
            <a:ext cx="1995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State-of-the-art gravimetric filter weighing and analysis lab </a:t>
            </a:r>
            <a:r>
              <a:rPr lang="en-US" sz="900" b="1" i="1" dirty="0">
                <a:solidFill>
                  <a:srgbClr val="FF0000"/>
                </a:solidFill>
              </a:rPr>
              <a:t>(including high tech- air quality monitors)</a:t>
            </a:r>
          </a:p>
          <a:p>
            <a:r>
              <a:rPr lang="en-US" sz="900" b="1" dirty="0">
                <a:solidFill>
                  <a:srgbClr val="FF0000"/>
                </a:solidFill>
              </a:rPr>
              <a:t>Highly trained experts on air pollution and health </a:t>
            </a:r>
            <a:r>
              <a:rPr lang="en-US" sz="900" b="1" i="1" dirty="0">
                <a:solidFill>
                  <a:srgbClr val="FF0000"/>
                </a:solidFill>
              </a:rPr>
              <a:t>(including air quality lab technicians)</a:t>
            </a:r>
            <a:endParaRPr lang="en-US" sz="900" b="1" dirty="0">
              <a:solidFill>
                <a:srgbClr val="FF0000"/>
              </a:solidFill>
            </a:endParaRPr>
          </a:p>
          <a:p>
            <a:endParaRPr lang="en-K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885727-110A-4F45-AF0C-A200A4676AF8}"/>
              </a:ext>
            </a:extLst>
          </p:cNvPr>
          <p:cNvSpPr txBox="1"/>
          <p:nvPr/>
        </p:nvSpPr>
        <p:spPr>
          <a:xfrm>
            <a:off x="330506" y="4583017"/>
            <a:ext cx="4076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3. Offering Short courses on air pollution </a:t>
            </a:r>
            <a:endParaRPr lang="en-KE" sz="14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164DF39-F75C-4ECE-B375-D519316207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2175" y="3481687"/>
            <a:ext cx="2090461" cy="24381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1D8FD2-6E4D-490D-9D97-160F237D7F06}"/>
              </a:ext>
            </a:extLst>
          </p:cNvPr>
          <p:cNvSpPr txBox="1"/>
          <p:nvPr/>
        </p:nvSpPr>
        <p:spPr>
          <a:xfrm>
            <a:off x="4638601" y="2957774"/>
            <a:ext cx="3777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4. Institutions and Community Research-based Strategies for transitioning to clean energy</a:t>
            </a:r>
            <a:endParaRPr lang="en-KE" sz="1400" b="1" dirty="0"/>
          </a:p>
        </p:txBody>
      </p:sp>
      <p:pic>
        <p:nvPicPr>
          <p:cNvPr id="26" name="Picture 25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9AA47DE3-2029-4550-A3D4-C0DE611C11D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9329" y="3477032"/>
            <a:ext cx="1385665" cy="1250475"/>
          </a:xfrm>
          <a:prstGeom prst="rect">
            <a:avLst/>
          </a:prstGeom>
        </p:spPr>
      </p:pic>
      <p:pic>
        <p:nvPicPr>
          <p:cNvPr id="27" name="Picture 26" descr="A group of people in a factory&#10;&#10;Description automatically generated with low confidence">
            <a:extLst>
              <a:ext uri="{FF2B5EF4-FFF2-40B4-BE49-F238E27FC236}">
                <a16:creationId xmlns:a16="http://schemas.microsoft.com/office/drawing/2014/main" id="{422F1361-1B03-4AA9-A3B3-F62BB4BC11B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9329" y="4736905"/>
            <a:ext cx="1355153" cy="122293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F9BED77-298F-40CD-B848-1FF6BDFE5CD9}"/>
              </a:ext>
            </a:extLst>
          </p:cNvPr>
          <p:cNvSpPr/>
          <p:nvPr/>
        </p:nvSpPr>
        <p:spPr>
          <a:xfrm>
            <a:off x="9081129" y="3819364"/>
            <a:ext cx="30040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5: Engage and influence policy makers</a:t>
            </a:r>
            <a:endParaRPr lang="en-KE" sz="1400" b="1" dirty="0"/>
          </a:p>
        </p:txBody>
      </p:sp>
    </p:spTree>
    <p:extLst>
      <p:ext uri="{BB962C8B-B14F-4D97-AF65-F5344CB8AC3E}">
        <p14:creationId xmlns:p14="http://schemas.microsoft.com/office/powerpoint/2010/main" val="213372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1" name="Rectangle 2070">
            <a:extLst>
              <a:ext uri="{FF2B5EF4-FFF2-40B4-BE49-F238E27FC236}">
                <a16:creationId xmlns:a16="http://schemas.microsoft.com/office/drawing/2014/main" id="{129F4FEF-3F4E-4042-8E6D-C24E201FB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DFD7D4-DCEB-1951-295E-D5CC30666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365125"/>
            <a:ext cx="5105400" cy="2579692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Benefits of Adopting Clean Fuels for Cooking- Kenya  </a:t>
            </a:r>
          </a:p>
        </p:txBody>
      </p:sp>
      <p:pic>
        <p:nvPicPr>
          <p:cNvPr id="2054" name="Picture 6" descr="Court now suspends Ruto's directive to lift ban on logging">
            <a:extLst>
              <a:ext uri="{FF2B5EF4-FFF2-40B4-BE49-F238E27FC236}">
                <a16:creationId xmlns:a16="http://schemas.microsoft.com/office/drawing/2014/main" id="{ACCA6596-DFA5-6C81-6ED6-D5DF1545F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4357"/>
          <a:stretch/>
        </p:blipFill>
        <p:spPr bwMode="auto">
          <a:xfrm>
            <a:off x="20" y="10"/>
            <a:ext cx="6105116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omen shoulder the burden of climate change | The Sunday News">
            <a:extLst>
              <a:ext uri="{FF2B5EF4-FFF2-40B4-BE49-F238E27FC236}">
                <a16:creationId xmlns:a16="http://schemas.microsoft.com/office/drawing/2014/main" id="{E33FB2B7-700D-B9DE-7F56-828EFCAA0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2" b="9035"/>
          <a:stretch/>
        </p:blipFill>
        <p:spPr bwMode="auto">
          <a:xfrm>
            <a:off x="462420" y="4304418"/>
            <a:ext cx="5414116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F7709-B2AF-E996-8D32-8C3668F04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536" y="3531830"/>
            <a:ext cx="6083191" cy="2961046"/>
          </a:xfrm>
        </p:spPr>
        <p:txBody>
          <a:bodyPr>
            <a:normAutofit/>
          </a:bodyPr>
          <a:lstStyle/>
          <a:p>
            <a:r>
              <a:rPr lang="en-GB" sz="1700" b="1" dirty="0">
                <a:effectLst/>
                <a:ea typeface="MS PGothic" panose="020B0600070205080204" pitchFamily="34" charset="-128"/>
              </a:rPr>
              <a:t>Wood fuels contribute to climate change  through unsustainable deforestation and emission of short-term climate  forcing products of incomplete combustion</a:t>
            </a:r>
            <a:endParaRPr lang="en-US" sz="1700" b="1" dirty="0"/>
          </a:p>
          <a:p>
            <a:r>
              <a:rPr lang="en-US" sz="1700" b="1" dirty="0"/>
              <a:t>40,000 Public boarding school: 6.7M tons wood  from the 12.13% each year by schools. </a:t>
            </a:r>
          </a:p>
          <a:p>
            <a:r>
              <a:rPr lang="en-US" sz="1700" b="1" dirty="0"/>
              <a:t> 6.7m tons of burnt wood and 167.5m tons equivalent of CO2 produced per year will be prevented. </a:t>
            </a:r>
          </a:p>
          <a:p>
            <a:r>
              <a:rPr lang="en-US" sz="1700" b="1" dirty="0"/>
              <a:t>Over 23,000 premature deaths averted. </a:t>
            </a:r>
          </a:p>
          <a:p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171306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98F12-C6B9-72D4-D6CF-D683C1F65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Conclusions</a:t>
            </a:r>
            <a:r>
              <a:rPr lang="en-US"/>
              <a:t> </a:t>
            </a:r>
            <a:endParaRPr lang="en-US" dirty="0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C62701C0-75B0-30F3-FBDC-1513B15372F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71600"/>
          <a:ext cx="10515600" cy="5257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2069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1F08E-BC96-B47E-5448-351C948FF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sz="2600" b="1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US" sz="4000" b="1" kern="0" dirty="0">
                <a:effectLst/>
                <a:latin typeface="+mn-lt"/>
                <a:ea typeface="Arial" panose="020B0604020202020204" pitchFamily="34" charset="0"/>
              </a:rPr>
              <a:t>Recommendations</a:t>
            </a:r>
            <a:br>
              <a:rPr lang="en-US" sz="2600" b="1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sz="26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087EA-3C4A-3F32-D32E-EB2C03EB0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337" y="1929383"/>
            <a:ext cx="11968615" cy="4563491"/>
          </a:xfrm>
        </p:spPr>
        <p:txBody>
          <a:bodyPr>
            <a:normAutofit/>
          </a:bodyPr>
          <a:lstStyle/>
          <a:p>
            <a:pPr marR="0" lvl="1">
              <a:spcBef>
                <a:spcPts val="885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Wingdings" panose="05000000000000000000" pitchFamily="2" charset="2"/>
              <a:buChar char="q"/>
              <a:tabLst>
                <a:tab pos="936625" algn="l"/>
              </a:tabLst>
            </a:pPr>
            <a:r>
              <a:rPr lang="en-US" dirty="0">
                <a:effectLst/>
                <a:ea typeface="Times New Roman" panose="02020603050405020304" pitchFamily="18" charset="0"/>
              </a:rPr>
              <a:t>Invest resources in</a:t>
            </a:r>
            <a:r>
              <a:rPr lang="en-US" spc="-25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public</a:t>
            </a:r>
            <a:r>
              <a:rPr lang="en-US" spc="-25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health</a:t>
            </a:r>
            <a:r>
              <a:rPr lang="en-US" spc="-29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infrastructure</a:t>
            </a:r>
            <a:r>
              <a:rPr lang="en-US" spc="-25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in</a:t>
            </a:r>
            <a:r>
              <a:rPr lang="en-US" spc="-2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Africa</a:t>
            </a:r>
            <a:r>
              <a:rPr lang="en-US" spc="-25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to</a:t>
            </a:r>
            <a:r>
              <a:rPr lang="en-US" spc="-2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improve</a:t>
            </a:r>
            <a:r>
              <a:rPr lang="en-US" spc="-25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its</a:t>
            </a:r>
            <a:r>
              <a:rPr lang="en-US" spc="-2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quality.</a:t>
            </a:r>
          </a:p>
          <a:p>
            <a:pPr marR="7620" lvl="1">
              <a:spcBef>
                <a:spcPts val="75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q"/>
              <a:tabLst>
                <a:tab pos="937895" algn="l"/>
              </a:tabLst>
            </a:pPr>
            <a:r>
              <a:rPr lang="en-US" dirty="0">
                <a:effectLst/>
                <a:ea typeface="Times New Roman" panose="02020603050405020304" pitchFamily="18" charset="0"/>
              </a:rPr>
              <a:t>Offer preventative</a:t>
            </a:r>
            <a:r>
              <a:rPr lang="en-US" spc="-55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measures</a:t>
            </a:r>
            <a:r>
              <a:rPr lang="en-US" spc="-55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can</a:t>
            </a:r>
            <a:r>
              <a:rPr lang="en-US" spc="-55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help</a:t>
            </a:r>
            <a:r>
              <a:rPr lang="en-US" spc="-55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the</a:t>
            </a:r>
            <a:r>
              <a:rPr lang="en-US" spc="8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health</a:t>
            </a:r>
            <a:r>
              <a:rPr lang="en-US" spc="8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sector</a:t>
            </a:r>
            <a:r>
              <a:rPr lang="en-US" spc="8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in</a:t>
            </a:r>
            <a:r>
              <a:rPr lang="en-US" spc="8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Africa</a:t>
            </a:r>
            <a:r>
              <a:rPr lang="en-US" spc="8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to</a:t>
            </a:r>
            <a:r>
              <a:rPr lang="en-US" spc="85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combat</a:t>
            </a:r>
            <a:r>
              <a:rPr lang="en-US" spc="8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most climate-sen</a:t>
            </a:r>
            <a:r>
              <a:rPr lang="en-US" spc="-5" dirty="0">
                <a:effectLst/>
                <a:ea typeface="Times New Roman" panose="02020603050405020304" pitchFamily="18" charset="0"/>
              </a:rPr>
              <a:t>sitive infectious </a:t>
            </a:r>
            <a:r>
              <a:rPr lang="en-US" dirty="0">
                <a:effectLst/>
                <a:ea typeface="Times New Roman" panose="02020603050405020304" pitchFamily="18" charset="0"/>
              </a:rPr>
              <a:t>diseases, including malaria,</a:t>
            </a:r>
            <a:r>
              <a:rPr lang="en-US" spc="5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meningitis &amp; NTDs</a:t>
            </a:r>
          </a:p>
          <a:p>
            <a:pPr marR="7620" lvl="1">
              <a:spcBef>
                <a:spcPts val="75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q"/>
              <a:tabLst>
                <a:tab pos="937895" algn="l"/>
              </a:tabLst>
            </a:pPr>
            <a:r>
              <a:rPr lang="en-US" dirty="0">
                <a:effectLst/>
                <a:ea typeface="Times New Roman" panose="02020603050405020304" pitchFamily="18" charset="0"/>
              </a:rPr>
              <a:t>Create awareness of</a:t>
            </a:r>
            <a:r>
              <a:rPr lang="en-US" spc="-7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knowledge management platforms for sharing in</a:t>
            </a:r>
            <a:r>
              <a:rPr lang="en-US" spc="-10" dirty="0">
                <a:effectLst/>
                <a:ea typeface="Times New Roman" panose="02020603050405020304" pitchFamily="18" charset="0"/>
              </a:rPr>
              <a:t>formation, skills, and technology</a:t>
            </a:r>
            <a:r>
              <a:rPr lang="en-US" spc="-10" dirty="0">
                <a:ea typeface="Times New Roman" panose="02020603050405020304" pitchFamily="18" charset="0"/>
              </a:rPr>
              <a:t>, to </a:t>
            </a:r>
            <a:r>
              <a:rPr lang="en-US" dirty="0">
                <a:ea typeface="Times New Roman" panose="02020603050405020304" pitchFamily="18" charset="0"/>
              </a:rPr>
              <a:t>increase effectiveness in addressing the health and </a:t>
            </a:r>
            <a:r>
              <a:rPr lang="en-US" spc="-5" dirty="0">
                <a:ea typeface="Times New Roman" panose="02020603050405020304" pitchFamily="18" charset="0"/>
              </a:rPr>
              <a:t>climate.</a:t>
            </a:r>
            <a:endParaRPr lang="en-US" spc="5" dirty="0">
              <a:effectLst/>
              <a:ea typeface="Times New Roman" panose="02020603050405020304" pitchFamily="18" charset="0"/>
            </a:endParaRPr>
          </a:p>
          <a:p>
            <a:pPr marR="7620" lvl="1">
              <a:spcBef>
                <a:spcPts val="75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q"/>
              <a:tabLst>
                <a:tab pos="937895" algn="l"/>
              </a:tabLst>
            </a:pPr>
            <a:r>
              <a:rPr lang="en-US" dirty="0">
                <a:effectLst/>
                <a:ea typeface="Times New Roman" panose="02020603050405020304" pitchFamily="18" charset="0"/>
              </a:rPr>
              <a:t>Offer research-based responses,</a:t>
            </a:r>
            <a:r>
              <a:rPr lang="en-US" spc="-15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actions,</a:t>
            </a:r>
            <a:r>
              <a:rPr lang="en-US" spc="-15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and</a:t>
            </a:r>
            <a:r>
              <a:rPr lang="en-US" spc="-7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policies</a:t>
            </a:r>
            <a:r>
              <a:rPr lang="en-US" spc="-7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address</a:t>
            </a:r>
            <a:r>
              <a:rPr lang="en-US" spc="-10" dirty="0">
                <a:effectLst/>
                <a:ea typeface="Times New Roman" panose="02020603050405020304" pitchFamily="18" charset="0"/>
              </a:rPr>
              <a:t>ing</a:t>
            </a:r>
            <a:r>
              <a:rPr lang="en-US" spc="-65" dirty="0">
                <a:effectLst/>
                <a:ea typeface="Times New Roman" panose="02020603050405020304" pitchFamily="18" charset="0"/>
              </a:rPr>
              <a:t> </a:t>
            </a:r>
            <a:r>
              <a:rPr lang="en-US" spc="-10" dirty="0">
                <a:effectLst/>
                <a:ea typeface="Times New Roman" panose="02020603050405020304" pitchFamily="18" charset="0"/>
              </a:rPr>
              <a:t>climate</a:t>
            </a:r>
            <a:r>
              <a:rPr lang="en-US" spc="-60" dirty="0">
                <a:effectLst/>
                <a:ea typeface="Times New Roman" panose="02020603050405020304" pitchFamily="18" charset="0"/>
              </a:rPr>
              <a:t> </a:t>
            </a:r>
            <a:r>
              <a:rPr lang="en-US" spc="-10" dirty="0">
                <a:effectLst/>
                <a:ea typeface="Times New Roman" panose="02020603050405020304" pitchFamily="18" charset="0"/>
              </a:rPr>
              <a:t>change.</a:t>
            </a:r>
            <a:r>
              <a:rPr lang="en-US" spc="-65" dirty="0">
                <a:effectLst/>
                <a:ea typeface="Times New Roman" panose="02020603050405020304" pitchFamily="18" charset="0"/>
              </a:rPr>
              <a:t> </a:t>
            </a:r>
            <a:endParaRPr lang="en-US" dirty="0">
              <a:ea typeface="Times New Roman" panose="02020603050405020304" pitchFamily="18" charset="0"/>
            </a:endParaRPr>
          </a:p>
          <a:p>
            <a:pPr marR="7620" lvl="1">
              <a:spcBef>
                <a:spcPts val="75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q"/>
              <a:tabLst>
                <a:tab pos="937895" algn="l"/>
              </a:tabLst>
            </a:pPr>
            <a:r>
              <a:rPr lang="en-US" spc="-10" dirty="0">
                <a:effectLst/>
                <a:ea typeface="Times New Roman" panose="02020603050405020304" pitchFamily="18" charset="0"/>
              </a:rPr>
              <a:t>Need  for</a:t>
            </a:r>
            <a:r>
              <a:rPr lang="en-US" spc="-60" dirty="0">
                <a:effectLst/>
                <a:ea typeface="Times New Roman" panose="02020603050405020304" pitchFamily="18" charset="0"/>
              </a:rPr>
              <a:t> </a:t>
            </a:r>
            <a:r>
              <a:rPr lang="en-US" spc="-10" dirty="0">
                <a:effectLst/>
                <a:ea typeface="Times New Roman" panose="02020603050405020304" pitchFamily="18" charset="0"/>
              </a:rPr>
              <a:t>improved</a:t>
            </a:r>
            <a:r>
              <a:rPr lang="en-US" spc="-65" dirty="0">
                <a:effectLst/>
                <a:ea typeface="Times New Roman" panose="02020603050405020304" pitchFamily="18" charset="0"/>
              </a:rPr>
              <a:t> </a:t>
            </a:r>
            <a:r>
              <a:rPr lang="en-US" spc="-10" dirty="0">
                <a:effectLst/>
                <a:ea typeface="Times New Roman" panose="02020603050405020304" pitchFamily="18" charset="0"/>
              </a:rPr>
              <a:t>regional</a:t>
            </a:r>
            <a:r>
              <a:rPr lang="en-US" spc="-65" dirty="0">
                <a:effectLst/>
                <a:ea typeface="Times New Roman" panose="02020603050405020304" pitchFamily="18" charset="0"/>
              </a:rPr>
              <a:t> </a:t>
            </a:r>
            <a:r>
              <a:rPr lang="en-US" spc="-5" dirty="0">
                <a:effectLst/>
                <a:ea typeface="Times New Roman" panose="02020603050405020304" pitchFamily="18" charset="0"/>
              </a:rPr>
              <a:t>modelling</a:t>
            </a:r>
            <a:r>
              <a:rPr lang="en-US" spc="-290" dirty="0">
                <a:effectLst/>
                <a:ea typeface="Times New Roman" panose="02020603050405020304" pitchFamily="18" charset="0"/>
              </a:rPr>
              <a:t> </a:t>
            </a:r>
            <a:r>
              <a:rPr lang="en-US" spc="-10" dirty="0">
                <a:effectLst/>
                <a:ea typeface="Times New Roman" panose="02020603050405020304" pitchFamily="18" charset="0"/>
              </a:rPr>
              <a:t>of</a:t>
            </a:r>
            <a:r>
              <a:rPr lang="en-US" spc="-65" dirty="0">
                <a:effectLst/>
                <a:ea typeface="Times New Roman" panose="02020603050405020304" pitchFamily="18" charset="0"/>
              </a:rPr>
              <a:t> </a:t>
            </a:r>
            <a:r>
              <a:rPr lang="en-US" spc="-10" dirty="0">
                <a:effectLst/>
                <a:ea typeface="Times New Roman" panose="02020603050405020304" pitchFamily="18" charset="0"/>
              </a:rPr>
              <a:t>climate</a:t>
            </a:r>
            <a:r>
              <a:rPr lang="en-US" spc="-65" dirty="0">
                <a:effectLst/>
                <a:ea typeface="Times New Roman" panose="02020603050405020304" pitchFamily="18" charset="0"/>
              </a:rPr>
              <a:t> </a:t>
            </a:r>
            <a:r>
              <a:rPr lang="en-US" spc="-5" dirty="0">
                <a:effectLst/>
                <a:ea typeface="Times New Roman" panose="02020603050405020304" pitchFamily="18" charset="0"/>
              </a:rPr>
              <a:t>change</a:t>
            </a:r>
            <a:r>
              <a:rPr lang="en-US" spc="-65" dirty="0">
                <a:effectLst/>
                <a:ea typeface="Times New Roman" panose="02020603050405020304" pitchFamily="18" charset="0"/>
              </a:rPr>
              <a:t> </a:t>
            </a:r>
            <a:r>
              <a:rPr lang="en-US" spc="-5" dirty="0">
                <a:effectLst/>
                <a:ea typeface="Times New Roman" panose="02020603050405020304" pitchFamily="18" charset="0"/>
              </a:rPr>
              <a:t>so</a:t>
            </a:r>
            <a:r>
              <a:rPr lang="en-US" spc="-65" dirty="0">
                <a:effectLst/>
                <a:ea typeface="Times New Roman" panose="02020603050405020304" pitchFamily="18" charset="0"/>
              </a:rPr>
              <a:t> </a:t>
            </a:r>
            <a:r>
              <a:rPr lang="en-US" spc="-5" dirty="0">
                <a:effectLst/>
                <a:ea typeface="Times New Roman" panose="02020603050405020304" pitchFamily="18" charset="0"/>
              </a:rPr>
              <a:t>that</a:t>
            </a:r>
            <a:r>
              <a:rPr lang="en-US" spc="-60" dirty="0">
                <a:effectLst/>
                <a:ea typeface="Times New Roman" panose="02020603050405020304" pitchFamily="18" charset="0"/>
              </a:rPr>
              <a:t> </a:t>
            </a:r>
            <a:r>
              <a:rPr lang="en-US" spc="-5" dirty="0">
                <a:effectLst/>
                <a:ea typeface="Times New Roman" panose="02020603050405020304" pitchFamily="18" charset="0"/>
              </a:rPr>
              <a:t>more</a:t>
            </a:r>
            <a:r>
              <a:rPr lang="en-US" spc="-65" dirty="0">
                <a:effectLst/>
                <a:ea typeface="Times New Roman" panose="02020603050405020304" pitchFamily="18" charset="0"/>
              </a:rPr>
              <a:t> </a:t>
            </a:r>
            <a:r>
              <a:rPr lang="en-US" spc="-5" dirty="0">
                <a:effectLst/>
                <a:ea typeface="Times New Roman" panose="02020603050405020304" pitchFamily="18" charset="0"/>
              </a:rPr>
              <a:t>reliable</a:t>
            </a:r>
            <a:r>
              <a:rPr lang="en-US" spc="-65" dirty="0">
                <a:effectLst/>
                <a:ea typeface="Times New Roman" panose="02020603050405020304" pitchFamily="18" charset="0"/>
              </a:rPr>
              <a:t> </a:t>
            </a:r>
            <a:r>
              <a:rPr lang="en-US" spc="-5" dirty="0">
                <a:effectLst/>
                <a:ea typeface="Times New Roman" panose="02020603050405020304" pitchFamily="18" charset="0"/>
              </a:rPr>
              <a:t>predic</a:t>
            </a:r>
            <a:r>
              <a:rPr lang="en-US" dirty="0">
                <a:effectLst/>
                <a:ea typeface="Times New Roman" panose="02020603050405020304" pitchFamily="18" charset="0"/>
              </a:rPr>
              <a:t>tions</a:t>
            </a:r>
            <a:r>
              <a:rPr lang="en-US" spc="-75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of</a:t>
            </a:r>
            <a:r>
              <a:rPr lang="en-US" spc="-7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the</a:t>
            </a:r>
            <a:r>
              <a:rPr lang="en-US" spc="-7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potential</a:t>
            </a:r>
            <a:r>
              <a:rPr lang="en-US" spc="-7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impacts</a:t>
            </a:r>
            <a:r>
              <a:rPr lang="en-US" spc="-7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on</a:t>
            </a:r>
            <a:r>
              <a:rPr lang="en-US" spc="-7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human</a:t>
            </a:r>
            <a:r>
              <a:rPr lang="en-US" spc="-7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health</a:t>
            </a:r>
            <a:r>
              <a:rPr lang="en-US" spc="-290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ea typeface="Times New Roman" panose="02020603050405020304" pitchFamily="18" charset="0"/>
              </a:rPr>
              <a:t>can be made.</a:t>
            </a: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54841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DC3CF-4EC0-182D-7AA0-9385C2E94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850"/>
            <a:ext cx="10515600" cy="90939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Thank you. Acknowledging KEMRI-CAA team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E4CC5-579F-0F6B-1324-2854C1BB4514}"/>
              </a:ext>
            </a:extLst>
          </p:cNvPr>
          <p:cNvSpPr txBox="1"/>
          <p:nvPr/>
        </p:nvSpPr>
        <p:spPr>
          <a:xfrm>
            <a:off x="2658148" y="3764609"/>
            <a:ext cx="1765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Dr Evans </a:t>
            </a:r>
            <a:r>
              <a:rPr lang="en-US" sz="1600" b="1" dirty="0" err="1"/>
              <a:t>Amukoye</a:t>
            </a:r>
            <a:endParaRPr lang="en-KE" sz="16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3DBF99-6B90-F4B1-5F91-01A150202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15" y="1590379"/>
            <a:ext cx="2023941" cy="21156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D02E9C-B7BC-DAED-ECCE-16A259E24B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148" y="1545261"/>
            <a:ext cx="2023941" cy="2115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A83D3D-983C-495B-FE11-9AEDAB5D58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9" y="4128296"/>
            <a:ext cx="1947650" cy="2278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90823D-20C5-72AC-3E27-A7011F6FC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7766" y="4128296"/>
            <a:ext cx="2109419" cy="22193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35027E-CC6C-BB3C-94FD-4804774211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339" y="1619386"/>
            <a:ext cx="2014780" cy="20824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E2A1810-A6E2-54B7-7666-B24D0329D5AC}"/>
              </a:ext>
            </a:extLst>
          </p:cNvPr>
          <p:cNvSpPr txBox="1"/>
          <p:nvPr/>
        </p:nvSpPr>
        <p:spPr>
          <a:xfrm>
            <a:off x="5026809" y="3760750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Gohole Arthur</a:t>
            </a:r>
            <a:endParaRPr lang="en-KE" sz="16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53F5F6-CAB4-E4AF-3DAA-5A42D6194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942" y="4186302"/>
            <a:ext cx="1844735" cy="21521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E781783-70B5-3C02-60AF-6C9C920D9BC1}"/>
              </a:ext>
            </a:extLst>
          </p:cNvPr>
          <p:cNvSpPr txBox="1"/>
          <p:nvPr/>
        </p:nvSpPr>
        <p:spPr>
          <a:xfrm>
            <a:off x="4907475" y="6358596"/>
            <a:ext cx="1398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Lolem</a:t>
            </a:r>
            <a:r>
              <a:rPr lang="en-US" sz="1600" b="1" dirty="0"/>
              <a:t> </a:t>
            </a:r>
            <a:r>
              <a:rPr lang="en-US" sz="1600" b="1" dirty="0" err="1"/>
              <a:t>Lokolile</a:t>
            </a:r>
            <a:endParaRPr lang="en-KE" sz="16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233BEA-F3ED-F16A-3F0D-3D97096631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9996" y="1590379"/>
            <a:ext cx="1956626" cy="20957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BD4E189-F3B0-DFA4-23E8-D3313D08526D}"/>
              </a:ext>
            </a:extLst>
          </p:cNvPr>
          <p:cNvSpPr txBox="1"/>
          <p:nvPr/>
        </p:nvSpPr>
        <p:spPr>
          <a:xfrm>
            <a:off x="7293677" y="3740856"/>
            <a:ext cx="1585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Willah</a:t>
            </a:r>
            <a:r>
              <a:rPr lang="en-US" sz="1600" b="1" dirty="0"/>
              <a:t> N. </a:t>
            </a:r>
            <a:r>
              <a:rPr lang="en-US" sz="1600" b="1" dirty="0" err="1"/>
              <a:t>Simiyu</a:t>
            </a:r>
            <a:endParaRPr lang="en-KE" sz="1600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443D12-D3D5-9334-F3C1-D99E450BA4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0847" y="1590379"/>
            <a:ext cx="2014780" cy="20705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D0B8DA9-311F-4B02-A57D-53F99172E92C}"/>
              </a:ext>
            </a:extLst>
          </p:cNvPr>
          <p:cNvSpPr txBox="1"/>
          <p:nvPr/>
        </p:nvSpPr>
        <p:spPr>
          <a:xfrm>
            <a:off x="9506145" y="3731400"/>
            <a:ext cx="1540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Nancy </a:t>
            </a:r>
            <a:r>
              <a:rPr lang="en-US" sz="1600" b="1" dirty="0" err="1"/>
              <a:t>Chebichii</a:t>
            </a:r>
            <a:endParaRPr lang="en-KE" sz="1600" b="1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C8BC8EC-1079-0EE4-EA63-D817BDD25E0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1647" y="4176847"/>
            <a:ext cx="1678393" cy="2220034"/>
          </a:xfrm>
          <a:prstGeom prst="rect">
            <a:avLst/>
          </a:prstGeom>
        </p:spPr>
      </p:pic>
      <p:pic>
        <p:nvPicPr>
          <p:cNvPr id="28" name="Picture 27" descr="A person taking a selfie&#10;&#10;Description automatically generated">
            <a:extLst>
              <a:ext uri="{FF2B5EF4-FFF2-40B4-BE49-F238E27FC236}">
                <a16:creationId xmlns:a16="http://schemas.microsoft.com/office/drawing/2014/main" id="{812DC17A-3057-F639-DADF-17701DAD33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177" y="4113276"/>
            <a:ext cx="1878083" cy="2368254"/>
          </a:xfrm>
          <a:prstGeom prst="rect">
            <a:avLst/>
          </a:prstGeom>
        </p:spPr>
      </p:pic>
      <p:pic>
        <p:nvPicPr>
          <p:cNvPr id="29" name="Picture 28" descr="A picture containing person, person, indoor, standing&#10;&#10;Description automatically generated">
            <a:extLst>
              <a:ext uri="{FF2B5EF4-FFF2-40B4-BE49-F238E27FC236}">
                <a16:creationId xmlns:a16="http://schemas.microsoft.com/office/drawing/2014/main" id="{2BD89FEF-C1DB-F15D-3A77-5BD46B4B10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3" y="4221170"/>
            <a:ext cx="1996407" cy="213457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E1BD97A-9A2A-464E-8CEA-8033CB3C1AC7}"/>
              </a:ext>
            </a:extLst>
          </p:cNvPr>
          <p:cNvSpPr txBox="1"/>
          <p:nvPr/>
        </p:nvSpPr>
        <p:spPr>
          <a:xfrm>
            <a:off x="254121" y="3731400"/>
            <a:ext cx="1783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Dr James </a:t>
            </a:r>
            <a:r>
              <a:rPr lang="en-US" sz="1600" b="1" dirty="0" err="1"/>
              <a:t>Mwitari</a:t>
            </a:r>
            <a:endParaRPr lang="en-KE" sz="16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D9E556-657A-4744-92C1-E14989284148}"/>
              </a:ext>
            </a:extLst>
          </p:cNvPr>
          <p:cNvSpPr txBox="1"/>
          <p:nvPr/>
        </p:nvSpPr>
        <p:spPr>
          <a:xfrm>
            <a:off x="215127" y="6465288"/>
            <a:ext cx="1753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Prof. Miriam Were</a:t>
            </a:r>
            <a:endParaRPr lang="en-KE" sz="16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559EA1-0F87-49B3-87DA-5F1D9536B0FA}"/>
              </a:ext>
            </a:extLst>
          </p:cNvPr>
          <p:cNvSpPr txBox="1"/>
          <p:nvPr/>
        </p:nvSpPr>
        <p:spPr>
          <a:xfrm>
            <a:off x="2360088" y="6406946"/>
            <a:ext cx="1947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Sophie </a:t>
            </a:r>
            <a:r>
              <a:rPr lang="en-US" sz="1600" b="1" dirty="0" err="1"/>
              <a:t>Matu</a:t>
            </a:r>
            <a:endParaRPr lang="en-KE" sz="16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811BE6-8802-4353-8E19-8F579609331B}"/>
              </a:ext>
            </a:extLst>
          </p:cNvPr>
          <p:cNvSpPr txBox="1"/>
          <p:nvPr/>
        </p:nvSpPr>
        <p:spPr>
          <a:xfrm>
            <a:off x="6523997" y="6355743"/>
            <a:ext cx="1947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Dr. Jonathan Abuga</a:t>
            </a:r>
            <a:endParaRPr lang="en-KE" sz="16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699B70-A028-48DF-8B98-87D6AAD402C4}"/>
              </a:ext>
            </a:extLst>
          </p:cNvPr>
          <p:cNvSpPr txBox="1"/>
          <p:nvPr/>
        </p:nvSpPr>
        <p:spPr>
          <a:xfrm rot="10800000" flipV="1">
            <a:off x="10289595" y="6432061"/>
            <a:ext cx="1932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Joan Kimathi</a:t>
            </a:r>
            <a:endParaRPr lang="en-KE" sz="16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E85E55-6ABF-45C4-85AC-1A805530A7AE}"/>
              </a:ext>
            </a:extLst>
          </p:cNvPr>
          <p:cNvSpPr txBox="1"/>
          <p:nvPr/>
        </p:nvSpPr>
        <p:spPr>
          <a:xfrm rot="10800000" flipV="1">
            <a:off x="8388309" y="6382461"/>
            <a:ext cx="2553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Hillary </a:t>
            </a:r>
            <a:r>
              <a:rPr lang="en-US" sz="1600" b="1" dirty="0" err="1"/>
              <a:t>Chebon</a:t>
            </a:r>
            <a:endParaRPr lang="en-KE" sz="1600" b="1" dirty="0"/>
          </a:p>
        </p:txBody>
      </p:sp>
    </p:spTree>
    <p:extLst>
      <p:ext uri="{BB962C8B-B14F-4D97-AF65-F5344CB8AC3E}">
        <p14:creationId xmlns:p14="http://schemas.microsoft.com/office/powerpoint/2010/main" val="3355881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217332-CC27-33C8-2CE5-304371B30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3414"/>
            <a:ext cx="12192000" cy="1184519"/>
          </a:xfrm>
        </p:spPr>
        <p:txBody>
          <a:bodyPr anchor="b"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Global Health Research Group –Clean Air (Africa) Directorship</a:t>
            </a:r>
            <a:endParaRPr lang="en-KE" b="1" dirty="0">
              <a:solidFill>
                <a:schemeClr val="accent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889A8D-6430-26BC-9C92-CD6DE9D18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878" y="2471083"/>
            <a:ext cx="2782217" cy="2709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BCEE93-6F13-F7B7-3387-0B9ABA8A8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14733"/>
            <a:ext cx="2854308" cy="26957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1E0B33-B3CE-8BFE-B1DB-5F98F3FEF7F1}"/>
              </a:ext>
            </a:extLst>
          </p:cNvPr>
          <p:cNvSpPr txBox="1"/>
          <p:nvPr/>
        </p:nvSpPr>
        <p:spPr>
          <a:xfrm>
            <a:off x="838200" y="5254940"/>
            <a:ext cx="2175521" cy="484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0976">
              <a:spcAft>
                <a:spcPts val="600"/>
              </a:spcAft>
            </a:pPr>
            <a:r>
              <a:rPr lang="en-US" sz="2496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Prof. Dan Pope</a:t>
            </a:r>
            <a:endParaRPr lang="en-KE" sz="24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4867D0-7F10-658F-7B33-F691D9751E37}"/>
              </a:ext>
            </a:extLst>
          </p:cNvPr>
          <p:cNvSpPr txBox="1"/>
          <p:nvPr/>
        </p:nvSpPr>
        <p:spPr>
          <a:xfrm>
            <a:off x="4720473" y="5232863"/>
            <a:ext cx="2280528" cy="484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0976">
              <a:spcAft>
                <a:spcPts val="600"/>
              </a:spcAft>
            </a:pPr>
            <a:r>
              <a:rPr lang="en-US" sz="2496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 Elisa </a:t>
            </a:r>
            <a:r>
              <a:rPr lang="en-US" sz="2496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Puzzolo</a:t>
            </a:r>
            <a:endParaRPr lang="en-KE" sz="24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EFF8FB-A4EE-1680-0DC6-E1B28A200D89}"/>
              </a:ext>
            </a:extLst>
          </p:cNvPr>
          <p:cNvSpPr txBox="1"/>
          <p:nvPr/>
        </p:nvSpPr>
        <p:spPr>
          <a:xfrm>
            <a:off x="8707752" y="5240672"/>
            <a:ext cx="2583091" cy="484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50976">
              <a:spcAft>
                <a:spcPts val="600"/>
              </a:spcAft>
            </a:pPr>
            <a:r>
              <a:rPr lang="en-US" sz="2496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 James </a:t>
            </a:r>
            <a:r>
              <a:rPr lang="en-US" sz="2496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Mwitari</a:t>
            </a:r>
            <a:endParaRPr lang="en-KE" sz="2400" b="1"/>
          </a:p>
        </p:txBody>
      </p:sp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F6EE1E42-6208-A908-366E-44EBE9263A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798" y="2496412"/>
            <a:ext cx="2709002" cy="270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96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DE5FE-7C90-FA26-BB99-7B98E9E5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919"/>
            <a:ext cx="10515600" cy="662586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Introduction –Climate change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1107C3-B839-4280-9FA3-6390186B3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7" y="1759130"/>
            <a:ext cx="9109166" cy="5098869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F5D50FB8-F3EF-4EE1-9C4A-544559F92C74}"/>
              </a:ext>
            </a:extLst>
          </p:cNvPr>
          <p:cNvSpPr/>
          <p:nvPr/>
        </p:nvSpPr>
        <p:spPr>
          <a:xfrm>
            <a:off x="6977454" y="1467304"/>
            <a:ext cx="120031" cy="46166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AAB59-C1B2-4646-BF94-90415E7F9FDC}"/>
              </a:ext>
            </a:extLst>
          </p:cNvPr>
          <p:cNvSpPr txBox="1"/>
          <p:nvPr/>
        </p:nvSpPr>
        <p:spPr>
          <a:xfrm>
            <a:off x="6217185" y="1053985"/>
            <a:ext cx="2002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Results to: </a:t>
            </a:r>
            <a:endParaRPr lang="en-KE" sz="2000" b="1" i="1" dirty="0">
              <a:solidFill>
                <a:srgbClr val="FF0000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D6B4E01-1F93-4F18-AA31-1CC5EFE3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9521" y="2834641"/>
            <a:ext cx="3271520" cy="1341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Additional</a:t>
            </a:r>
            <a:r>
              <a:rPr lang="en-US" sz="2000" spc="85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impact</a:t>
            </a:r>
            <a:r>
              <a:rPr lang="en-US" sz="2000" spc="90" dirty="0">
                <a:solidFill>
                  <a:srgbClr val="0070C0"/>
                </a:solidFill>
                <a:ea typeface="Times New Roman" panose="02020603050405020304" pitchFamily="18" charset="0"/>
              </a:rPr>
              <a:t> is </a:t>
            </a:r>
            <a:r>
              <a:rPr lang="en-US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on</a:t>
            </a:r>
            <a:r>
              <a:rPr lang="en-US" sz="2000" spc="85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economic, due to delayed development, especially in</a:t>
            </a:r>
            <a:r>
              <a:rPr lang="en-US" sz="2000" spc="1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Africa. </a:t>
            </a:r>
            <a:endParaRPr lang="en-US" sz="2000" spc="-65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80214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578A0D-8AE9-4127-9953-821772351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405"/>
            <a:ext cx="7689773" cy="610334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85296C1-A11D-4B3E-A650-719DC5097786}"/>
              </a:ext>
            </a:extLst>
          </p:cNvPr>
          <p:cNvCxnSpPr>
            <a:cxnSpLocks/>
          </p:cNvCxnSpPr>
          <p:nvPr/>
        </p:nvCxnSpPr>
        <p:spPr>
          <a:xfrm flipH="1" flipV="1">
            <a:off x="4560803" y="4743860"/>
            <a:ext cx="4175573" cy="797624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EFA0365-A2E0-45CE-992F-F4EB1C085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3373" y="4681781"/>
            <a:ext cx="955160" cy="1122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8C31BC-2549-43DA-843C-E8565BCA7E52}"/>
              </a:ext>
            </a:extLst>
          </p:cNvPr>
          <p:cNvSpPr txBox="1"/>
          <p:nvPr/>
        </p:nvSpPr>
        <p:spPr>
          <a:xfrm>
            <a:off x="8657443" y="5046266"/>
            <a:ext cx="1509392" cy="697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9536">
              <a:spcAft>
                <a:spcPts val="600"/>
              </a:spcAft>
            </a:pPr>
            <a:r>
              <a:rPr lang="en-GB" sz="1316" b="1" i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Kenya ranking among the most at risk</a:t>
            </a:r>
            <a:endParaRPr lang="en-KE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E2D19F-9B6B-4AE1-913B-E2CE6C6F39C7}"/>
              </a:ext>
            </a:extLst>
          </p:cNvPr>
          <p:cNvSpPr/>
          <p:nvPr/>
        </p:nvSpPr>
        <p:spPr>
          <a:xfrm>
            <a:off x="7053943" y="1530689"/>
            <a:ext cx="5886994" cy="2233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3450" marR="641985" indent="-285750">
              <a:lnSpc>
                <a:spcPct val="103000"/>
              </a:lnSpc>
              <a:spcBef>
                <a:spcPts val="1155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Africa suffer the most consequences</a:t>
            </a:r>
            <a:r>
              <a:rPr lang="en-US" b="1" spc="-35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related</a:t>
            </a:r>
            <a:r>
              <a:rPr lang="en-US" b="1" spc="-30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to</a:t>
            </a:r>
            <a:r>
              <a:rPr lang="en-US" b="1" spc="-30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the</a:t>
            </a:r>
            <a:r>
              <a:rPr lang="en-US" b="1" spc="-30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effects</a:t>
            </a:r>
            <a:r>
              <a:rPr lang="en-US" b="1" spc="-255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of</a:t>
            </a:r>
            <a:r>
              <a:rPr lang="en-US" b="1" spc="-25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climate</a:t>
            </a:r>
            <a:r>
              <a:rPr lang="en-US" b="1" spc="-40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change.</a:t>
            </a:r>
            <a:r>
              <a:rPr lang="en-US" b="1" spc="-40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</a:p>
          <a:p>
            <a:pPr marL="933450" marR="641985" indent="-285750">
              <a:lnSpc>
                <a:spcPct val="103000"/>
              </a:lnSpc>
              <a:spcBef>
                <a:spcPts val="1155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Due to geographic</a:t>
            </a:r>
            <a:r>
              <a:rPr lang="en-US" b="1" spc="75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and</a:t>
            </a:r>
            <a:r>
              <a:rPr lang="en-US" b="1" spc="80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micro-climate</a:t>
            </a:r>
            <a:r>
              <a:rPr lang="en-US" b="1" spc="75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differences,</a:t>
            </a:r>
            <a:r>
              <a:rPr lang="en-US" b="1" spc="50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socio-economic</a:t>
            </a:r>
            <a:r>
              <a:rPr lang="en-US" b="1" spc="75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conditions,</a:t>
            </a:r>
            <a:r>
              <a:rPr lang="en-US" b="1" spc="50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the</a:t>
            </a:r>
            <a:r>
              <a:rPr lang="en-US" b="1" spc="-255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quality</a:t>
            </a:r>
            <a:r>
              <a:rPr lang="en-US" b="1" spc="215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of</a:t>
            </a:r>
            <a:r>
              <a:rPr lang="en-US" b="1" spc="230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existing</a:t>
            </a:r>
            <a:r>
              <a:rPr lang="en-US" b="1" spc="215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health</a:t>
            </a:r>
            <a:r>
              <a:rPr lang="en-US" b="1" spc="215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infrastructure,</a:t>
            </a:r>
            <a:r>
              <a:rPr lang="en-US" b="1" spc="165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communication</a:t>
            </a:r>
            <a:r>
              <a:rPr lang="en-US" b="1" spc="215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capacity,</a:t>
            </a:r>
            <a:r>
              <a:rPr lang="en-US" b="1" spc="165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and</a:t>
            </a:r>
            <a:r>
              <a:rPr lang="en-US" b="1" spc="215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underlying</a:t>
            </a:r>
            <a:r>
              <a:rPr lang="en-US" b="1" spc="215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a typeface="Times New Roman" panose="02020603050405020304" pitchFamily="18" charset="0"/>
              </a:rPr>
              <a:t>epidemiology.</a:t>
            </a:r>
          </a:p>
        </p:txBody>
      </p:sp>
    </p:spTree>
    <p:extLst>
      <p:ext uri="{BB962C8B-B14F-4D97-AF65-F5344CB8AC3E}">
        <p14:creationId xmlns:p14="http://schemas.microsoft.com/office/powerpoint/2010/main" val="42379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F59DF-9671-43E5-9124-4FD3C22A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7883"/>
            <a:ext cx="4783697" cy="1942810"/>
          </a:xfrm>
        </p:spPr>
        <p:txBody>
          <a:bodyPr anchor="b">
            <a:normAutofit/>
          </a:bodyPr>
          <a:lstStyle/>
          <a:p>
            <a:r>
              <a:rPr lang="en-US" sz="4000" b="1" spc="-15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en-US" sz="4000" b="1" spc="-75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en-US" sz="4000" b="1" spc="-70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0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Impacts</a:t>
            </a:r>
            <a:r>
              <a:rPr lang="en-US" sz="4000" b="1" spc="-70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0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4000" b="1" spc="-70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0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en-US" sz="4000" b="1" spc="-70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0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endParaRPr lang="en-KE" sz="4000" dirty="0">
              <a:solidFill>
                <a:schemeClr val="accent2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E0C820C-0F74-4A87-8A7A-4C4570971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86323"/>
            <a:ext cx="4783697" cy="3433583"/>
          </a:xfrm>
        </p:spPr>
        <p:txBody>
          <a:bodyPr>
            <a:normAutofit/>
          </a:bodyPr>
          <a:lstStyle/>
          <a:p>
            <a:r>
              <a:rPr lang="en-US" sz="2000" b="1" dirty="0">
                <a:ea typeface="Times New Roman" panose="02020603050405020304" pitchFamily="18" charset="0"/>
              </a:rPr>
              <a:t>Climate change has both direct and indirect impact on human health.</a:t>
            </a:r>
          </a:p>
          <a:p>
            <a:r>
              <a:rPr lang="en-US" sz="2000" b="1" dirty="0">
                <a:ea typeface="Times New Roman" panose="02020603050405020304" pitchFamily="18" charset="0"/>
              </a:rPr>
              <a:t>However, most of the health impact of climate</a:t>
            </a:r>
            <a:r>
              <a:rPr lang="en-US" sz="2000" b="1" spc="5" dirty="0">
                <a:ea typeface="Times New Roman" panose="02020603050405020304" pitchFamily="18" charset="0"/>
              </a:rPr>
              <a:t> </a:t>
            </a:r>
            <a:r>
              <a:rPr lang="en-US" sz="2000" b="1" spc="-15" dirty="0">
                <a:ea typeface="Times New Roman" panose="02020603050405020304" pitchFamily="18" charset="0"/>
              </a:rPr>
              <a:t>change is indirect. </a:t>
            </a:r>
          </a:p>
          <a:p>
            <a:r>
              <a:rPr lang="en-US" sz="2000" b="1" spc="-15" dirty="0">
                <a:ea typeface="Times New Roman" panose="02020603050405020304" pitchFamily="18" charset="0"/>
              </a:rPr>
              <a:t>The most significant manifesta</a:t>
            </a:r>
            <a:r>
              <a:rPr lang="en-US" sz="2000" b="1" spc="-5" dirty="0">
                <a:ea typeface="Times New Roman" panose="02020603050405020304" pitchFamily="18" charset="0"/>
              </a:rPr>
              <a:t>tions are </a:t>
            </a:r>
            <a:r>
              <a:rPr lang="en-US" sz="2000" b="1" dirty="0">
                <a:ea typeface="Times New Roman" panose="02020603050405020304" pitchFamily="18" charset="0"/>
              </a:rPr>
              <a:t>malnutrition, neglected tropical diseases,</a:t>
            </a:r>
            <a:r>
              <a:rPr lang="en-US" sz="2000" b="1" spc="-285" dirty="0">
                <a:ea typeface="Times New Roman" panose="02020603050405020304" pitchFamily="18" charset="0"/>
              </a:rPr>
              <a:t> </a:t>
            </a:r>
            <a:r>
              <a:rPr lang="en-US" sz="2000" b="1" dirty="0">
                <a:ea typeface="Times New Roman" panose="02020603050405020304" pitchFamily="18" charset="0"/>
              </a:rPr>
              <a:t>diarrhea,</a:t>
            </a:r>
            <a:r>
              <a:rPr lang="en-US" sz="2000" b="1" spc="-95" dirty="0">
                <a:ea typeface="Times New Roman" panose="02020603050405020304" pitchFamily="18" charset="0"/>
              </a:rPr>
              <a:t> </a:t>
            </a:r>
            <a:r>
              <a:rPr lang="en-US" sz="2000" b="1" dirty="0">
                <a:ea typeface="Times New Roman" panose="02020603050405020304" pitchFamily="18" charset="0"/>
              </a:rPr>
              <a:t>malaria,</a:t>
            </a:r>
            <a:r>
              <a:rPr lang="en-US" sz="2000" b="1" spc="-90" dirty="0">
                <a:ea typeface="Times New Roman" panose="02020603050405020304" pitchFamily="18" charset="0"/>
              </a:rPr>
              <a:t> </a:t>
            </a:r>
            <a:r>
              <a:rPr lang="en-US" sz="2000" b="1" dirty="0">
                <a:ea typeface="Times New Roman" panose="02020603050405020304" pitchFamily="18" charset="0"/>
              </a:rPr>
              <a:t>and meningitis</a:t>
            </a:r>
          </a:p>
          <a:p>
            <a:endParaRPr lang="en-KE" sz="2000" dirty="0"/>
          </a:p>
        </p:txBody>
      </p:sp>
      <p:pic>
        <p:nvPicPr>
          <p:cNvPr id="5" name="Picture 4" descr="A diagram of different weather conditions&#10;&#10;Description automatically generated">
            <a:extLst>
              <a:ext uri="{FF2B5EF4-FFF2-40B4-BE49-F238E27FC236}">
                <a16:creationId xmlns:a16="http://schemas.microsoft.com/office/drawing/2014/main" id="{52EA505F-3905-479E-B656-DAC8742F92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" r="3" b="3"/>
          <a:stretch/>
        </p:blipFill>
        <p:spPr>
          <a:xfrm>
            <a:off x="5988424" y="1154729"/>
            <a:ext cx="5365375" cy="434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31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38C817-5712-4E06-94F8-94321CE17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22" r="-1" b="895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0A697-4AB9-0C80-06C4-34DF46D2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8" y="365125"/>
            <a:ext cx="4583271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2"/>
                </a:solidFill>
                <a:effectLst/>
                <a:latin typeface="+mn-lt"/>
              </a:rPr>
              <a:t>Malnutrition</a:t>
            </a:r>
            <a:endParaRPr lang="en-US" sz="4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279D4F-0C4E-4654-B489-433E4E2459B2}"/>
              </a:ext>
            </a:extLst>
          </p:cNvPr>
          <p:cNvSpPr txBox="1">
            <a:spLocks/>
          </p:cNvSpPr>
          <p:nvPr/>
        </p:nvSpPr>
        <p:spPr>
          <a:xfrm>
            <a:off x="0" y="2071172"/>
            <a:ext cx="5475383" cy="4527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/>
              <a:t>Malnutrition causes</a:t>
            </a:r>
            <a:r>
              <a:rPr lang="en-US" sz="1900" b="1" spc="90" dirty="0"/>
              <a:t> </a:t>
            </a:r>
            <a:r>
              <a:rPr lang="en-US" sz="1900" b="1" dirty="0"/>
              <a:t>1.7</a:t>
            </a:r>
            <a:r>
              <a:rPr lang="en-US" sz="1900" b="1" spc="95" dirty="0"/>
              <a:t> </a:t>
            </a:r>
            <a:r>
              <a:rPr lang="en-US" sz="1900" b="1" dirty="0"/>
              <a:t>million</a:t>
            </a:r>
            <a:r>
              <a:rPr lang="en-US" sz="1900" b="1" spc="95" dirty="0"/>
              <a:t> </a:t>
            </a:r>
            <a:r>
              <a:rPr lang="en-US" sz="1900" b="1" dirty="0"/>
              <a:t>deaths</a:t>
            </a:r>
            <a:r>
              <a:rPr lang="en-US" sz="1900" b="1" spc="90" dirty="0"/>
              <a:t> </a:t>
            </a:r>
            <a:r>
              <a:rPr lang="en-US" sz="1900" b="1" dirty="0"/>
              <a:t>per</a:t>
            </a:r>
            <a:r>
              <a:rPr lang="en-US" sz="1900" b="1" spc="95" dirty="0"/>
              <a:t> </a:t>
            </a:r>
            <a:r>
              <a:rPr lang="en-US" sz="1900" b="1" dirty="0"/>
              <a:t>year</a:t>
            </a:r>
            <a:r>
              <a:rPr lang="en-US" sz="1900" b="1" spc="95" dirty="0"/>
              <a:t> </a:t>
            </a:r>
            <a:r>
              <a:rPr lang="en-US" sz="1900" b="1" dirty="0"/>
              <a:t>in</a:t>
            </a:r>
            <a:r>
              <a:rPr lang="en-US" sz="1900" b="1" spc="90" dirty="0"/>
              <a:t> </a:t>
            </a:r>
            <a:r>
              <a:rPr lang="en-US" sz="1900" b="1" dirty="0"/>
              <a:t>Africa,</a:t>
            </a:r>
            <a:r>
              <a:rPr lang="en-US" sz="1900" b="1" spc="25" dirty="0"/>
              <a:t> </a:t>
            </a:r>
            <a:r>
              <a:rPr lang="en-US" sz="1900" b="1" dirty="0"/>
              <a:t>largely contributed by climate change.</a:t>
            </a:r>
          </a:p>
          <a:p>
            <a:r>
              <a:rPr lang="en-US" sz="1900" b="1" dirty="0"/>
              <a:t>Child malnutrition will increase by 20% due to climate change and other determinants by 2050, caused by climate variability</a:t>
            </a:r>
          </a:p>
          <a:p>
            <a:r>
              <a:rPr lang="en-US" sz="1900" b="1" dirty="0"/>
              <a:t>More understanding of how climate change</a:t>
            </a:r>
            <a:r>
              <a:rPr lang="en-US" sz="1900" b="1" spc="5" dirty="0"/>
              <a:t> </a:t>
            </a:r>
            <a:r>
              <a:rPr lang="en-US" sz="1900" b="1" dirty="0"/>
              <a:t>contributes to malnutrition is important if effective adaptation measures are to be imple</a:t>
            </a:r>
            <a:r>
              <a:rPr lang="en-US" sz="1900" b="1" spc="-15" dirty="0"/>
              <a:t>mented</a:t>
            </a:r>
            <a:r>
              <a:rPr lang="en-US" sz="1900" b="1" spc="-60" dirty="0"/>
              <a:t> </a:t>
            </a:r>
            <a:r>
              <a:rPr lang="en-US" sz="1900" b="1" spc="-15" dirty="0"/>
              <a:t>and</a:t>
            </a:r>
            <a:r>
              <a:rPr lang="en-US" sz="1900" b="1" spc="-55" dirty="0"/>
              <a:t> </a:t>
            </a:r>
            <a:r>
              <a:rPr lang="en-US" sz="1900" b="1" spc="-15" dirty="0"/>
              <a:t>governance</a:t>
            </a:r>
            <a:r>
              <a:rPr lang="en-US" sz="1900" b="1" spc="-55" dirty="0"/>
              <a:t> </a:t>
            </a:r>
            <a:r>
              <a:rPr lang="en-US" sz="1900" b="1" spc="-15" dirty="0"/>
              <a:t>structures</a:t>
            </a:r>
            <a:r>
              <a:rPr lang="en-US" sz="1900" b="1" spc="-55" dirty="0"/>
              <a:t> </a:t>
            </a:r>
            <a:r>
              <a:rPr lang="en-US" sz="1900" b="1" spc="-10" dirty="0"/>
              <a:t>improved.</a:t>
            </a:r>
            <a:endParaRPr lang="en-US" sz="1900" b="1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777176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6A39D-72F4-0D42-E356-BAF5EC0E2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spc="-15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Neglected</a:t>
            </a:r>
            <a:r>
              <a:rPr lang="en-US" sz="4400" b="1" spc="-165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400" b="1" spc="-15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tropical</a:t>
            </a:r>
            <a:r>
              <a:rPr lang="en-US" sz="4400" b="1" spc="-160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400" b="1" spc="-10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diseases</a:t>
            </a:r>
            <a:r>
              <a:rPr lang="en-US" sz="4400" b="1" spc="-160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4400" b="1" spc="-10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(NTDs</a:t>
            </a:r>
            <a:r>
              <a:rPr lang="en-US" sz="4400" spc="-10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)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D059236-E3D6-76E6-CBB0-70BBB1C89A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3386990"/>
              </p:ext>
            </p:extLst>
          </p:nvPr>
        </p:nvGraphicFramePr>
        <p:xfrm>
          <a:off x="253389" y="1825624"/>
          <a:ext cx="5596568" cy="4828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close-up of a chart&#10;&#10;Description automatically generated">
            <a:extLst>
              <a:ext uri="{FF2B5EF4-FFF2-40B4-BE49-F238E27FC236}">
                <a16:creationId xmlns:a16="http://schemas.microsoft.com/office/drawing/2014/main" id="{AE6CDB90-B89D-4B36-AEE5-D20980A4C6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8392" y="1399060"/>
            <a:ext cx="5692045" cy="278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68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97186D-6A1C-4010-B616-1F5FEB761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44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A46A70-AECC-4E8F-CD1C-0828BCAB0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D</a:t>
            </a:r>
            <a:r>
              <a:rPr lang="en-CA" b="1" dirty="0" err="1"/>
              <a:t>iarrhoea</a:t>
            </a:r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225FC-2155-A18D-E161-44B259B4D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253" y="1825625"/>
            <a:ext cx="11909234" cy="4667250"/>
          </a:xfrm>
        </p:spPr>
        <p:txBody>
          <a:bodyPr>
            <a:normAutofit/>
          </a:bodyPr>
          <a:lstStyle/>
          <a:p>
            <a:r>
              <a:rPr lang="en-US" b="1" spc="-5" dirty="0">
                <a:ea typeface="Times New Roman" panose="02020603050405020304" pitchFamily="18" charset="0"/>
              </a:rPr>
              <a:t>1.6 Million deaths occur each year globally due to d</a:t>
            </a:r>
            <a:r>
              <a:rPr lang="en-CA" b="1" dirty="0"/>
              <a:t>diarrhoea, every year.</a:t>
            </a:r>
            <a:endParaRPr lang="en-US" b="1" spc="-20" dirty="0">
              <a:ea typeface="Times New Roman" panose="02020603050405020304" pitchFamily="18" charset="0"/>
            </a:endParaRPr>
          </a:p>
          <a:p>
            <a:r>
              <a:rPr lang="en-CA" b="1" dirty="0"/>
              <a:t>Diarrhoea is leading cause of child mortality in Kenya, accounting for </a:t>
            </a:r>
            <a:r>
              <a:rPr lang="en-CA" b="1" dirty="0">
                <a:solidFill>
                  <a:srgbClr val="FFFF00"/>
                </a:solidFill>
              </a:rPr>
              <a:t>9% </a:t>
            </a:r>
            <a:r>
              <a:rPr lang="en-CA" b="1" dirty="0"/>
              <a:t>of all under five deaths (UNICEF 2018).Translation to </a:t>
            </a:r>
            <a:r>
              <a:rPr lang="en-CA" b="1" dirty="0">
                <a:solidFill>
                  <a:srgbClr val="FFFF00"/>
                </a:solidFill>
              </a:rPr>
              <a:t>1,300</a:t>
            </a:r>
            <a:r>
              <a:rPr lang="en-CA" b="1" dirty="0"/>
              <a:t> children dying every day</a:t>
            </a:r>
          </a:p>
          <a:p>
            <a:r>
              <a:rPr lang="en-US" b="1" spc="-20" dirty="0">
                <a:ea typeface="Times New Roman" panose="02020603050405020304" pitchFamily="18" charset="0"/>
              </a:rPr>
              <a:t>Temperature determines frequencies, spatial and geographical distribution.</a:t>
            </a:r>
            <a:endParaRPr lang="en-US" b="1" spc="-20" dirty="0">
              <a:effectLst/>
              <a:ea typeface="Times New Roman" panose="02020603050405020304" pitchFamily="18" charset="0"/>
            </a:endParaRPr>
          </a:p>
          <a:p>
            <a:r>
              <a:rPr lang="en-US" b="1" spc="-20" dirty="0">
                <a:effectLst/>
                <a:ea typeface="Times New Roman" panose="02020603050405020304" pitchFamily="18" charset="0"/>
              </a:rPr>
              <a:t> </a:t>
            </a:r>
            <a:r>
              <a:rPr lang="en-US" b="1" spc="-15" dirty="0">
                <a:effectLst/>
                <a:ea typeface="Times New Roman" panose="02020603050405020304" pitchFamily="18" charset="0"/>
              </a:rPr>
              <a:t>The majority of patho</a:t>
            </a:r>
            <a:r>
              <a:rPr lang="en-US" b="1" dirty="0">
                <a:effectLst/>
                <a:ea typeface="Times New Roman" panose="02020603050405020304" pitchFamily="18" charset="0"/>
              </a:rPr>
              <a:t>gens</a:t>
            </a:r>
            <a:r>
              <a:rPr lang="en-US" b="1" spc="-15" dirty="0">
                <a:effectLst/>
                <a:ea typeface="Times New Roman" panose="02020603050405020304" pitchFamily="18" charset="0"/>
              </a:rPr>
              <a:t> </a:t>
            </a:r>
            <a:r>
              <a:rPr lang="en-US" b="1" dirty="0">
                <a:effectLst/>
                <a:ea typeface="Times New Roman" panose="02020603050405020304" pitchFamily="18" charset="0"/>
              </a:rPr>
              <a:t>that</a:t>
            </a:r>
            <a:r>
              <a:rPr lang="en-US" b="1" spc="-15" dirty="0">
                <a:effectLst/>
                <a:ea typeface="Times New Roman" panose="02020603050405020304" pitchFamily="18" charset="0"/>
              </a:rPr>
              <a:t> </a:t>
            </a:r>
            <a:r>
              <a:rPr lang="en-US" b="1" dirty="0">
                <a:effectLst/>
                <a:ea typeface="Times New Roman" panose="02020603050405020304" pitchFamily="18" charset="0"/>
              </a:rPr>
              <a:t>induce</a:t>
            </a:r>
            <a:r>
              <a:rPr lang="en-US" b="1" spc="-10" dirty="0">
                <a:effectLst/>
                <a:ea typeface="Times New Roman" panose="02020603050405020304" pitchFamily="18" charset="0"/>
              </a:rPr>
              <a:t> </a:t>
            </a:r>
            <a:r>
              <a:rPr lang="en-US" b="1" dirty="0">
                <a:effectLst/>
                <a:ea typeface="Times New Roman" panose="02020603050405020304" pitchFamily="18" charset="0"/>
              </a:rPr>
              <a:t>diarrhea</a:t>
            </a:r>
            <a:r>
              <a:rPr lang="en-US" b="1" spc="-15" dirty="0">
                <a:effectLst/>
                <a:ea typeface="Times New Roman" panose="02020603050405020304" pitchFamily="18" charset="0"/>
              </a:rPr>
              <a:t> </a:t>
            </a:r>
            <a:r>
              <a:rPr lang="en-US" b="1" dirty="0">
                <a:effectLst/>
                <a:ea typeface="Times New Roman" panose="02020603050405020304" pitchFamily="18" charset="0"/>
              </a:rPr>
              <a:t>in</a:t>
            </a:r>
            <a:r>
              <a:rPr lang="en-US" b="1" spc="-10" dirty="0">
                <a:effectLst/>
                <a:ea typeface="Times New Roman" panose="02020603050405020304" pitchFamily="18" charset="0"/>
              </a:rPr>
              <a:t> </a:t>
            </a:r>
            <a:r>
              <a:rPr lang="en-US" b="1" dirty="0">
                <a:effectLst/>
                <a:ea typeface="Times New Roman" panose="02020603050405020304" pitchFamily="18" charset="0"/>
              </a:rPr>
              <a:t>humans</a:t>
            </a:r>
            <a:r>
              <a:rPr lang="en-US" b="1" spc="-15" dirty="0">
                <a:effectLst/>
                <a:ea typeface="Times New Roman" panose="02020603050405020304" pitchFamily="18" charset="0"/>
              </a:rPr>
              <a:t> </a:t>
            </a:r>
            <a:r>
              <a:rPr lang="en-US" b="1" dirty="0">
                <a:effectLst/>
                <a:ea typeface="Times New Roman" panose="02020603050405020304" pitchFamily="18" charset="0"/>
              </a:rPr>
              <a:t>are</a:t>
            </a:r>
            <a:r>
              <a:rPr lang="en-US" b="1" spc="-10" dirty="0">
                <a:effectLst/>
                <a:ea typeface="Times New Roman" panose="02020603050405020304" pitchFamily="18" charset="0"/>
              </a:rPr>
              <a:t> </a:t>
            </a:r>
            <a:r>
              <a:rPr lang="en-US" b="1" dirty="0">
                <a:effectLst/>
                <a:ea typeface="Times New Roman" panose="02020603050405020304" pitchFamily="18" charset="0"/>
              </a:rPr>
              <a:t>water-borne, and, given that climate change will</a:t>
            </a:r>
            <a:r>
              <a:rPr lang="en-US" b="1" spc="-285" dirty="0">
                <a:effectLst/>
                <a:ea typeface="Times New Roman" panose="02020603050405020304" pitchFamily="18" charset="0"/>
              </a:rPr>
              <a:t> </a:t>
            </a:r>
            <a:r>
              <a:rPr lang="en-US" b="1" spc="-5" dirty="0">
                <a:effectLst/>
                <a:ea typeface="Times New Roman" panose="02020603050405020304" pitchFamily="18" charset="0"/>
              </a:rPr>
              <a:t>affect water availability </a:t>
            </a:r>
            <a:r>
              <a:rPr lang="en-US" b="1" dirty="0">
                <a:effectLst/>
                <a:ea typeface="Times New Roman" panose="02020603050405020304" pitchFamily="18" charset="0"/>
              </a:rPr>
              <a:t>and temperature, climate change could lead to additional cases of</a:t>
            </a:r>
            <a:r>
              <a:rPr lang="en-US" b="1" spc="-285" dirty="0">
                <a:effectLst/>
                <a:ea typeface="Times New Roman" panose="02020603050405020304" pitchFamily="18" charset="0"/>
              </a:rPr>
              <a:t> </a:t>
            </a:r>
            <a:r>
              <a:rPr lang="en-US" b="1" dirty="0">
                <a:effectLst/>
                <a:ea typeface="Times New Roman" panose="02020603050405020304" pitchFamily="18" charset="0"/>
              </a:rPr>
              <a:t>diarrhea.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178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41A9-E77A-B2B4-1A00-52423F9B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8265"/>
            <a:ext cx="6852492" cy="1401183"/>
          </a:xfrm>
        </p:spPr>
        <p:txBody>
          <a:bodyPr anchor="t">
            <a:normAutofit/>
          </a:bodyPr>
          <a:lstStyle/>
          <a:p>
            <a:r>
              <a:rPr lang="en-US" sz="4000" b="1" spc="-25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Malaria and Dengue </a:t>
            </a:r>
            <a:r>
              <a:rPr lang="en-US" sz="4000" b="1" spc="-20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Fever</a:t>
            </a:r>
            <a:endParaRPr lang="en-US" sz="4000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923C2-250F-5A03-409B-40451E763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829" y="3244527"/>
            <a:ext cx="10196127" cy="3970810"/>
          </a:xfrm>
        </p:spPr>
        <p:txBody>
          <a:bodyPr>
            <a:normAutofit/>
          </a:bodyPr>
          <a:lstStyle/>
          <a:p>
            <a:r>
              <a:rPr lang="en-US" sz="1800" spc="-5" dirty="0">
                <a:ea typeface="Times New Roman" panose="02020603050405020304" pitchFamily="18" charset="0"/>
              </a:rPr>
              <a:t>Majority of 700,000</a:t>
            </a:r>
            <a:r>
              <a:rPr lang="en-US" sz="1800" spc="-70" dirty="0">
                <a:ea typeface="Times New Roman" panose="02020603050405020304" pitchFamily="18" charset="0"/>
              </a:rPr>
              <a:t>  </a:t>
            </a:r>
            <a:r>
              <a:rPr lang="en-US" sz="1800" dirty="0">
                <a:ea typeface="Times New Roman" panose="02020603050405020304" pitchFamily="18" charset="0"/>
              </a:rPr>
              <a:t>people</a:t>
            </a:r>
            <a:r>
              <a:rPr lang="en-US" sz="1800" spc="-70" dirty="0">
                <a:ea typeface="Times New Roman" panose="02020603050405020304" pitchFamily="18" charset="0"/>
              </a:rPr>
              <a:t> </a:t>
            </a:r>
            <a:r>
              <a:rPr lang="en-US" sz="1800" dirty="0">
                <a:ea typeface="Times New Roman" panose="02020603050405020304" pitchFamily="18" charset="0"/>
              </a:rPr>
              <a:t>who</a:t>
            </a:r>
            <a:r>
              <a:rPr lang="en-US" sz="1800" spc="-65" dirty="0">
                <a:ea typeface="Times New Roman" panose="02020603050405020304" pitchFamily="18" charset="0"/>
              </a:rPr>
              <a:t> </a:t>
            </a:r>
            <a:r>
              <a:rPr lang="en-US" sz="1800" dirty="0">
                <a:ea typeface="Times New Roman" panose="02020603050405020304" pitchFamily="18" charset="0"/>
              </a:rPr>
              <a:t>die</a:t>
            </a:r>
            <a:r>
              <a:rPr lang="en-US" sz="1800" spc="-70" dirty="0">
                <a:ea typeface="Times New Roman" panose="02020603050405020304" pitchFamily="18" charset="0"/>
              </a:rPr>
              <a:t> </a:t>
            </a:r>
            <a:r>
              <a:rPr lang="en-US" sz="1800" dirty="0">
                <a:ea typeface="Times New Roman" panose="02020603050405020304" pitchFamily="18" charset="0"/>
              </a:rPr>
              <a:t>annually of malaria live in sub-Saharan Africa. </a:t>
            </a:r>
          </a:p>
          <a:p>
            <a:r>
              <a:rPr lang="en-US" sz="1800" spc="-20" dirty="0">
                <a:effectLst/>
                <a:ea typeface="Times New Roman" panose="02020603050405020304" pitchFamily="18" charset="0"/>
              </a:rPr>
              <a:t>Vector-borne dis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eases, such as mosquito-borne malaria and</a:t>
            </a:r>
            <a:r>
              <a:rPr lang="en-US" sz="1800" spc="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spc="-10" dirty="0">
                <a:effectLst/>
                <a:ea typeface="Times New Roman" panose="02020603050405020304" pitchFamily="18" charset="0"/>
              </a:rPr>
              <a:t>dengue fever, are among those undergoing re</a:t>
            </a:r>
            <a:r>
              <a:rPr lang="en-US" sz="1800" spc="-20" dirty="0">
                <a:effectLst/>
                <a:ea typeface="Times New Roman" panose="02020603050405020304" pitchFamily="18" charset="0"/>
              </a:rPr>
              <a:t>surgence and redistribution. </a:t>
            </a:r>
          </a:p>
          <a:p>
            <a:r>
              <a:rPr lang="en-US" sz="1800" spc="-15" dirty="0">
                <a:effectLst/>
                <a:ea typeface="Times New Roman" panose="02020603050405020304" pitchFamily="18" charset="0"/>
              </a:rPr>
              <a:t>The combined ef</a:t>
            </a:r>
            <a:r>
              <a:rPr lang="en-US" sz="1800" spc="-20" dirty="0">
                <a:effectLst/>
                <a:ea typeface="Times New Roman" panose="02020603050405020304" pitchFamily="18" charset="0"/>
              </a:rPr>
              <a:t>fects</a:t>
            </a:r>
            <a:r>
              <a:rPr lang="en-US" sz="1800" spc="-7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spc="-15" dirty="0">
                <a:effectLst/>
                <a:ea typeface="Times New Roman" panose="02020603050405020304" pitchFamily="18" charset="0"/>
              </a:rPr>
              <a:t>of</a:t>
            </a:r>
            <a:r>
              <a:rPr lang="en-US" sz="1800" spc="-6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spc="-15" dirty="0">
                <a:effectLst/>
                <a:ea typeface="Times New Roman" panose="02020603050405020304" pitchFamily="18" charset="0"/>
              </a:rPr>
              <a:t>changing</a:t>
            </a:r>
            <a:r>
              <a:rPr lang="en-US" sz="1800" spc="-6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spc="-15" dirty="0">
                <a:effectLst/>
                <a:ea typeface="Times New Roman" panose="02020603050405020304" pitchFamily="18" charset="0"/>
              </a:rPr>
              <a:t>temperature</a:t>
            </a:r>
            <a:r>
              <a:rPr lang="en-US" sz="1800" spc="-6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spc="-15" dirty="0">
                <a:effectLst/>
                <a:ea typeface="Times New Roman" panose="02020603050405020304" pitchFamily="18" charset="0"/>
              </a:rPr>
              <a:t>and</a:t>
            </a:r>
            <a:r>
              <a:rPr lang="en-US" sz="1800" spc="-6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spc="-15" dirty="0">
                <a:effectLst/>
                <a:ea typeface="Times New Roman" panose="02020603050405020304" pitchFamily="18" charset="0"/>
              </a:rPr>
              <a:t>precipitation</a:t>
            </a:r>
            <a:r>
              <a:rPr lang="en-US" sz="1800" spc="-29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spc="-20" dirty="0">
                <a:effectLst/>
                <a:ea typeface="Times New Roman" panose="02020603050405020304" pitchFamily="18" charset="0"/>
              </a:rPr>
              <a:t>may</a:t>
            </a:r>
            <a:r>
              <a:rPr lang="en-US" sz="1800" spc="-9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spc="-20" dirty="0">
                <a:effectLst/>
                <a:ea typeface="Times New Roman" panose="02020603050405020304" pitchFamily="18" charset="0"/>
              </a:rPr>
              <a:t>lead</a:t>
            </a:r>
            <a:r>
              <a:rPr lang="en-US" sz="1800" spc="-9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spc="-20" dirty="0">
                <a:effectLst/>
                <a:ea typeface="Times New Roman" panose="02020603050405020304" pitchFamily="18" charset="0"/>
              </a:rPr>
              <a:t>to</a:t>
            </a:r>
            <a:r>
              <a:rPr lang="en-US" sz="1800" spc="-9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spc="-20" dirty="0">
                <a:effectLst/>
                <a:ea typeface="Times New Roman" panose="02020603050405020304" pitchFamily="18" charset="0"/>
              </a:rPr>
              <a:t>a</a:t>
            </a:r>
            <a:r>
              <a:rPr lang="en-US" sz="1800" spc="-9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spc="-20" dirty="0">
                <a:effectLst/>
                <a:ea typeface="Times New Roman" panose="02020603050405020304" pitchFamily="18" charset="0"/>
              </a:rPr>
              <a:t>more</a:t>
            </a:r>
            <a:r>
              <a:rPr lang="en-US" sz="1800" spc="-9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spc="-15" dirty="0">
                <a:effectLst/>
                <a:ea typeface="Times New Roman" panose="02020603050405020304" pitchFamily="18" charset="0"/>
              </a:rPr>
              <a:t>suitable</a:t>
            </a:r>
            <a:r>
              <a:rPr lang="en-US" sz="1800" spc="-9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spc="-15" dirty="0">
                <a:effectLst/>
                <a:ea typeface="Times New Roman" panose="02020603050405020304" pitchFamily="18" charset="0"/>
              </a:rPr>
              <a:t>environment</a:t>
            </a:r>
            <a:r>
              <a:rPr lang="en-US" sz="1800" spc="-9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spc="-15" dirty="0">
                <a:effectLst/>
                <a:ea typeface="Times New Roman" panose="02020603050405020304" pitchFamily="18" charset="0"/>
              </a:rPr>
              <a:t>for</a:t>
            </a:r>
            <a:r>
              <a:rPr lang="en-US" sz="1800" spc="-9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spc="-15" dirty="0">
                <a:effectLst/>
                <a:ea typeface="Times New Roman" panose="02020603050405020304" pitchFamily="18" charset="0"/>
              </a:rPr>
              <a:t>the</a:t>
            </a:r>
            <a:r>
              <a:rPr lang="en-US" sz="1800" spc="-28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spread</a:t>
            </a:r>
            <a:r>
              <a:rPr lang="en-US" sz="1800" spc="-5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of</a:t>
            </a:r>
            <a:r>
              <a:rPr lang="en-US" sz="1800" spc="-5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vector-borne</a:t>
            </a:r>
            <a:r>
              <a:rPr lang="en-US" sz="1800" spc="-5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diseases</a:t>
            </a:r>
            <a:r>
              <a:rPr lang="en-US" sz="1800" spc="-4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and</a:t>
            </a:r>
            <a:r>
              <a:rPr lang="en-US" sz="1800" spc="-5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the</a:t>
            </a:r>
            <a:r>
              <a:rPr lang="en-US" sz="1800" spc="-5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emergence</a:t>
            </a:r>
            <a:r>
              <a:rPr lang="en-US" sz="1800" spc="-5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of</a:t>
            </a:r>
            <a:r>
              <a:rPr lang="en-US" sz="1800" spc="-4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new</a:t>
            </a:r>
            <a:r>
              <a:rPr lang="en-US" sz="1800" spc="-4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ones</a:t>
            </a:r>
            <a:r>
              <a:rPr lang="en-US" sz="1800" spc="-4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in</a:t>
            </a:r>
            <a:r>
              <a:rPr lang="en-US" sz="1800" spc="-4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different</a:t>
            </a:r>
            <a:r>
              <a:rPr lang="en-US" sz="1800" spc="-4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parts</a:t>
            </a:r>
            <a:r>
              <a:rPr lang="en-US" sz="1800" spc="-4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of</a:t>
            </a:r>
            <a:r>
              <a:rPr lang="en-US" sz="1800" spc="-4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Africa.</a:t>
            </a:r>
            <a:r>
              <a:rPr lang="en-US" sz="1800" spc="-290" dirty="0">
                <a:effectLst/>
                <a:ea typeface="Times New Roman" panose="02020603050405020304" pitchFamily="18" charset="0"/>
              </a:rPr>
              <a:t> </a:t>
            </a:r>
          </a:p>
          <a:p>
            <a:r>
              <a:rPr lang="en-US" sz="1800" dirty="0">
                <a:effectLst/>
                <a:ea typeface="Times New Roman" panose="02020603050405020304" pitchFamily="18" charset="0"/>
              </a:rPr>
              <a:t>Much</a:t>
            </a:r>
            <a:r>
              <a:rPr lang="en-US" sz="1800" spc="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climate malaria research in Africa suggests that</a:t>
            </a:r>
            <a:r>
              <a:rPr lang="en-US" sz="1800" spc="-27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spc="-15" dirty="0">
                <a:effectLst/>
                <a:ea typeface="Times New Roman" panose="02020603050405020304" pitchFamily="18" charset="0"/>
              </a:rPr>
              <a:t>malaria transmission, especially </a:t>
            </a:r>
            <a:r>
              <a:rPr lang="en-US" sz="1800" spc="-10" dirty="0">
                <a:effectLst/>
                <a:ea typeface="Times New Roman" panose="02020603050405020304" pitchFamily="18" charset="0"/>
              </a:rPr>
              <a:t>epidemic out</a:t>
            </a:r>
            <a:r>
              <a:rPr lang="en-US" sz="1800" spc="-5" dirty="0">
                <a:effectLst/>
                <a:ea typeface="Times New Roman" panose="02020603050405020304" pitchFamily="18" charset="0"/>
              </a:rPr>
              <a:t>breaks, is associated with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increased rainfall in</a:t>
            </a:r>
            <a:r>
              <a:rPr lang="en-US" sz="1800" spc="-29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typically dry regions and increased temperatures</a:t>
            </a:r>
            <a:r>
              <a:rPr lang="en-US" sz="1800" spc="-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in</a:t>
            </a:r>
            <a:r>
              <a:rPr lang="en-US" sz="1800" spc="-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high altitude,</a:t>
            </a:r>
            <a:r>
              <a:rPr lang="en-US" sz="1800" spc="-9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typically cool</a:t>
            </a:r>
            <a:r>
              <a:rPr lang="en-US" sz="1800" spc="-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regions.</a:t>
            </a:r>
          </a:p>
          <a:p>
            <a:endParaRPr lang="en-US" sz="1400" dirty="0"/>
          </a:p>
        </p:txBody>
      </p:sp>
      <p:pic>
        <p:nvPicPr>
          <p:cNvPr id="4" name="Picture 3" descr="A globe with mosquitoes and a drop of water&#10;&#10;Description automatically generated">
            <a:extLst>
              <a:ext uri="{FF2B5EF4-FFF2-40B4-BE49-F238E27FC236}">
                <a16:creationId xmlns:a16="http://schemas.microsoft.com/office/drawing/2014/main" id="{DB9F74F5-2E21-42B3-9EFB-224AA7DD9F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3"/>
          <a:stretch/>
        </p:blipFill>
        <p:spPr>
          <a:xfrm>
            <a:off x="6710709" y="144843"/>
            <a:ext cx="5334160" cy="31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08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1324</Words>
  <Application>Microsoft Office PowerPoint</Application>
  <PresentationFormat>Widescreen</PresentationFormat>
  <Paragraphs>96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-apple-system</vt:lpstr>
      <vt:lpstr>Arial</vt:lpstr>
      <vt:lpstr>Calibri</vt:lpstr>
      <vt:lpstr>Calibri Light</vt:lpstr>
      <vt:lpstr>Helvetica</vt:lpstr>
      <vt:lpstr>ideal sans</vt:lpstr>
      <vt:lpstr>Roboto</vt:lpstr>
      <vt:lpstr>Times New Roman</vt:lpstr>
      <vt:lpstr>Wingdings</vt:lpstr>
      <vt:lpstr>Office Theme</vt:lpstr>
      <vt:lpstr> Overview of Climate Change And Burden Of Disease In Sub-Saharan Africa  </vt:lpstr>
      <vt:lpstr>Global Health Research Group –Clean Air (Africa) Directorship</vt:lpstr>
      <vt:lpstr>Introduction –Climate change </vt:lpstr>
      <vt:lpstr>PowerPoint Presentation</vt:lpstr>
      <vt:lpstr>Health Related Impacts of Climate Change</vt:lpstr>
      <vt:lpstr>Malnutrition</vt:lpstr>
      <vt:lpstr>Neglected tropical diseases (NTDs)</vt:lpstr>
      <vt:lpstr>Diarrhoea</vt:lpstr>
      <vt:lpstr>Malaria and Dengue Fever</vt:lpstr>
      <vt:lpstr>Meningitis</vt:lpstr>
      <vt:lpstr>Household Air Pollution- an emerging disaster </vt:lpstr>
      <vt:lpstr>Clean Air Africa Leading the Initiatives</vt:lpstr>
      <vt:lpstr>Benefits of Adopting Clean Fuels for Cooking- Kenya  </vt:lpstr>
      <vt:lpstr>Conclusions </vt:lpstr>
      <vt:lpstr> Recommendations </vt:lpstr>
      <vt:lpstr>Thank you. Acknowledging KEMRI-CAA team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Climate Change And Burden Of Disease In Sub-Saharan Africa</dc:title>
  <dc:creator>Willah Nabukwangwa</dc:creator>
  <cp:lastModifiedBy>james</cp:lastModifiedBy>
  <cp:revision>14</cp:revision>
  <dcterms:created xsi:type="dcterms:W3CDTF">2023-08-27T04:47:22Z</dcterms:created>
  <dcterms:modified xsi:type="dcterms:W3CDTF">2023-08-28T05:18:23Z</dcterms:modified>
</cp:coreProperties>
</file>